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7" r:id="rId3"/>
    <p:sldId id="262" r:id="rId4"/>
    <p:sldId id="299" r:id="rId5"/>
    <p:sldId id="300" r:id="rId6"/>
    <p:sldId id="277" r:id="rId7"/>
    <p:sldId id="261" r:id="rId8"/>
    <p:sldId id="258" r:id="rId9"/>
    <p:sldId id="308" r:id="rId10"/>
    <p:sldId id="259" r:id="rId11"/>
    <p:sldId id="263" r:id="rId12"/>
    <p:sldId id="260" r:id="rId13"/>
    <p:sldId id="264" r:id="rId14"/>
    <p:sldId id="309" r:id="rId15"/>
    <p:sldId id="265" r:id="rId16"/>
    <p:sldId id="266" r:id="rId17"/>
    <p:sldId id="267" r:id="rId18"/>
    <p:sldId id="304" r:id="rId19"/>
    <p:sldId id="269" r:id="rId20"/>
    <p:sldId id="270" r:id="rId21"/>
    <p:sldId id="271" r:id="rId22"/>
    <p:sldId id="272" r:id="rId23"/>
    <p:sldId id="297" r:id="rId24"/>
    <p:sldId id="310" r:id="rId25"/>
    <p:sldId id="311" r:id="rId26"/>
    <p:sldId id="312" r:id="rId27"/>
    <p:sldId id="313" r:id="rId28"/>
    <p:sldId id="314" r:id="rId29"/>
    <p:sldId id="273" r:id="rId30"/>
    <p:sldId id="274" r:id="rId31"/>
    <p:sldId id="275" r:id="rId32"/>
    <p:sldId id="276" r:id="rId33"/>
    <p:sldId id="287" r:id="rId34"/>
    <p:sldId id="295" r:id="rId35"/>
    <p:sldId id="288" r:id="rId36"/>
    <p:sldId id="292" r:id="rId37"/>
    <p:sldId id="293" r:id="rId38"/>
    <p:sldId id="294" r:id="rId39"/>
    <p:sldId id="278" r:id="rId40"/>
    <p:sldId id="282" r:id="rId41"/>
    <p:sldId id="279" r:id="rId42"/>
    <p:sldId id="280" r:id="rId43"/>
    <p:sldId id="305" r:id="rId44"/>
    <p:sldId id="302" r:id="rId45"/>
    <p:sldId id="303" r:id="rId46"/>
    <p:sldId id="281" r:id="rId47"/>
    <p:sldId id="30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694"/>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33" autoAdjust="0"/>
    <p:restoredTop sz="94660"/>
  </p:normalViewPr>
  <p:slideViewPr>
    <p:cSldViewPr snapToGrid="0">
      <p:cViewPr varScale="1">
        <p:scale>
          <a:sx n="88" d="100"/>
          <a:sy n="88" d="100"/>
        </p:scale>
        <p:origin x="4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0DA4D3-AF27-4A8A-8D9E-B841D8A47037}"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161681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0DA4D3-AF27-4A8A-8D9E-B841D8A47037}"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627794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0DA4D3-AF27-4A8A-8D9E-B841D8A47037}"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127758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0DA4D3-AF27-4A8A-8D9E-B841D8A47037}"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3344098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0DA4D3-AF27-4A8A-8D9E-B841D8A47037}"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371888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0DA4D3-AF27-4A8A-8D9E-B841D8A47037}"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368991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0DA4D3-AF27-4A8A-8D9E-B841D8A47037}" type="datetimeFigureOut">
              <a:rPr lang="en-US" smtClean="0"/>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2680903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0DA4D3-AF27-4A8A-8D9E-B841D8A47037}" type="datetimeFigureOut">
              <a:rPr lang="en-US" smtClean="0"/>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353379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0DA4D3-AF27-4A8A-8D9E-B841D8A47037}" type="datetimeFigureOut">
              <a:rPr lang="en-US" smtClean="0"/>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24430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0DA4D3-AF27-4A8A-8D9E-B841D8A47037}"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2676519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0DA4D3-AF27-4A8A-8D9E-B841D8A47037}"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49F20-6AA1-4CFD-9036-AAD3709327B0}" type="slidenum">
              <a:rPr lang="en-US" smtClean="0"/>
              <a:t>‹#›</a:t>
            </a:fld>
            <a:endParaRPr lang="en-US"/>
          </a:p>
        </p:txBody>
      </p:sp>
    </p:spTree>
    <p:extLst>
      <p:ext uri="{BB962C8B-B14F-4D97-AF65-F5344CB8AC3E}">
        <p14:creationId xmlns:p14="http://schemas.microsoft.com/office/powerpoint/2010/main" val="2461804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DA4D3-AF27-4A8A-8D9E-B841D8A47037}" type="datetimeFigureOut">
              <a:rPr lang="en-US" smtClean="0"/>
              <a:t>6/10/2024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49F20-6AA1-4CFD-9036-AAD3709327B0}" type="slidenum">
              <a:rPr lang="en-US" smtClean="0"/>
              <a:t>‹#›</a:t>
            </a:fld>
            <a:endParaRPr lang="en-US"/>
          </a:p>
        </p:txBody>
      </p:sp>
    </p:spTree>
    <p:extLst>
      <p:ext uri="{BB962C8B-B14F-4D97-AF65-F5344CB8AC3E}">
        <p14:creationId xmlns:p14="http://schemas.microsoft.com/office/powerpoint/2010/main" val="1242454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mailto:MohammadAmanlou2@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hyperlink" Target="http://www.booking.com/"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5.png"/><Relationship Id="rId7"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0.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3.png"/><Relationship Id="rId2" Type="http://schemas.openxmlformats.org/officeDocument/2006/relationships/image" Target="../media/image83.png"/><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48.png"/><Relationship Id="rId5" Type="http://schemas.openxmlformats.org/officeDocument/2006/relationships/image" Target="../media/image86.png"/><Relationship Id="rId15" Type="http://schemas.openxmlformats.org/officeDocument/2006/relationships/image" Target="../media/image91.png"/><Relationship Id="rId10" Type="http://schemas.openxmlformats.org/officeDocument/2006/relationships/image" Target="../media/image45.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68.jpe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26.png"/><Relationship Id="rId18" Type="http://schemas.openxmlformats.org/officeDocument/2006/relationships/image" Target="../media/image43.png"/><Relationship Id="rId26" Type="http://schemas.openxmlformats.org/officeDocument/2006/relationships/image" Target="../media/image109.png"/><Relationship Id="rId3" Type="http://schemas.openxmlformats.org/officeDocument/2006/relationships/image" Target="../media/image95.png"/><Relationship Id="rId21" Type="http://schemas.openxmlformats.org/officeDocument/2006/relationships/image" Target="../media/image104.png"/><Relationship Id="rId7" Type="http://schemas.openxmlformats.org/officeDocument/2006/relationships/image" Target="../media/image97.png"/><Relationship Id="rId12" Type="http://schemas.openxmlformats.org/officeDocument/2006/relationships/image" Target="../media/image100.png"/><Relationship Id="rId17" Type="http://schemas.openxmlformats.org/officeDocument/2006/relationships/image" Target="../media/image37.png"/><Relationship Id="rId25" Type="http://schemas.openxmlformats.org/officeDocument/2006/relationships/image" Target="../media/image108.png"/><Relationship Id="rId2" Type="http://schemas.openxmlformats.org/officeDocument/2006/relationships/image" Target="../media/image3.png"/><Relationship Id="rId16" Type="http://schemas.openxmlformats.org/officeDocument/2006/relationships/image" Target="../media/image42.png"/><Relationship Id="rId20" Type="http://schemas.openxmlformats.org/officeDocument/2006/relationships/image" Target="../media/image48.png"/><Relationship Id="rId29"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99.png"/><Relationship Id="rId24" Type="http://schemas.openxmlformats.org/officeDocument/2006/relationships/image" Target="../media/image107.png"/><Relationship Id="rId5" Type="http://schemas.openxmlformats.org/officeDocument/2006/relationships/image" Target="../media/image7.png"/><Relationship Id="rId15" Type="http://schemas.openxmlformats.org/officeDocument/2006/relationships/image" Target="../media/image102.jpeg"/><Relationship Id="rId23" Type="http://schemas.openxmlformats.org/officeDocument/2006/relationships/image" Target="../media/image106.jpeg"/><Relationship Id="rId28" Type="http://schemas.openxmlformats.org/officeDocument/2006/relationships/image" Target="../media/image1.png"/><Relationship Id="rId10" Type="http://schemas.openxmlformats.org/officeDocument/2006/relationships/image" Target="../media/image23.png"/><Relationship Id="rId19" Type="http://schemas.openxmlformats.org/officeDocument/2006/relationships/image" Target="../media/image103.png"/><Relationship Id="rId31" Type="http://schemas.openxmlformats.org/officeDocument/2006/relationships/image" Target="../media/image112.png"/><Relationship Id="rId4" Type="http://schemas.openxmlformats.org/officeDocument/2006/relationships/image" Target="../media/image96.png"/><Relationship Id="rId9" Type="http://schemas.openxmlformats.org/officeDocument/2006/relationships/image" Target="../media/image21.png"/><Relationship Id="rId14" Type="http://schemas.openxmlformats.org/officeDocument/2006/relationships/image" Target="../media/image101.png"/><Relationship Id="rId22" Type="http://schemas.openxmlformats.org/officeDocument/2006/relationships/image" Target="../media/image105.jpeg"/><Relationship Id="rId27" Type="http://schemas.openxmlformats.org/officeDocument/2006/relationships/image" Target="../media/image110.png"/><Relationship Id="rId30" Type="http://schemas.openxmlformats.org/officeDocument/2006/relationships/image" Target="../media/image1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0160" y="705412"/>
            <a:ext cx="9144000" cy="2387600"/>
          </a:xfrm>
        </p:spPr>
        <p:txBody>
          <a:bodyPr>
            <a:normAutofit/>
          </a:bodyPr>
          <a:lstStyle/>
          <a:p>
            <a:r>
              <a:rPr lang="en-US" dirty="0">
                <a:latin typeface="Times New Roman" panose="02020603050405020304" pitchFamily="18" charset="0"/>
                <a:cs typeface="Times New Roman" panose="02020603050405020304" pitchFamily="18" charset="0"/>
              </a:rPr>
              <a:t>Data Science</a:t>
            </a:r>
          </a:p>
        </p:txBody>
      </p:sp>
      <p:sp>
        <p:nvSpPr>
          <p:cNvPr id="3" name="Subtitle 2"/>
          <p:cNvSpPr>
            <a:spLocks noGrp="1"/>
          </p:cNvSpPr>
          <p:nvPr>
            <p:ph type="subTitle" idx="1"/>
          </p:nvPr>
        </p:nvSpPr>
        <p:spPr>
          <a:xfrm>
            <a:off x="1429781" y="3197519"/>
            <a:ext cx="9144000" cy="1655762"/>
          </a:xfrm>
        </p:spPr>
        <p:txBody>
          <a:bodyPr/>
          <a:lstStyle/>
          <a:p>
            <a:r>
              <a:rPr lang="en-US" dirty="0">
                <a:latin typeface="Times New Roman" panose="02020603050405020304" pitchFamily="18" charset="0"/>
                <a:cs typeface="Times New Roman" panose="02020603050405020304" pitchFamily="18" charset="0"/>
              </a:rPr>
              <a:t>Explanations about how to do the first and second phases of the final project of the data science course</a:t>
            </a:r>
            <a:endParaRPr lang="en-US" dirty="0"/>
          </a:p>
        </p:txBody>
      </p:sp>
      <p:pic>
        <p:nvPicPr>
          <p:cNvPr id="5" name="Picture 4"/>
          <p:cNvPicPr>
            <a:picLocks noChangeAspect="1"/>
          </p:cNvPicPr>
          <p:nvPr/>
        </p:nvPicPr>
        <p:blipFill>
          <a:blip r:embed="rId2"/>
          <a:stretch>
            <a:fillRect/>
          </a:stretch>
        </p:blipFill>
        <p:spPr>
          <a:xfrm>
            <a:off x="694593" y="375719"/>
            <a:ext cx="1658814" cy="172057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7869" y="293118"/>
            <a:ext cx="4091824" cy="2023045"/>
          </a:xfrm>
          <a:prstGeom prst="rect">
            <a:avLst/>
          </a:prstGeom>
        </p:spPr>
      </p:pic>
      <p:sp>
        <p:nvSpPr>
          <p:cNvPr id="8" name="Subtitle 2"/>
          <p:cNvSpPr txBox="1">
            <a:spLocks/>
          </p:cNvSpPr>
          <p:nvPr/>
        </p:nvSpPr>
        <p:spPr>
          <a:xfrm>
            <a:off x="5834743" y="4413030"/>
            <a:ext cx="473903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hlinkClick r:id="rId4"/>
              </a:rPr>
              <a:t>Mohammad </a:t>
            </a:r>
            <a:r>
              <a:rPr lang="en-US" sz="1800" dirty="0" err="1">
                <a:hlinkClick r:id="rId4"/>
              </a:rPr>
              <a:t>Amanlou</a:t>
            </a:r>
            <a:r>
              <a:rPr lang="en-US" sz="1800" dirty="0"/>
              <a:t/>
            </a:r>
            <a:br>
              <a:rPr lang="en-US" sz="1800" dirty="0"/>
            </a:br>
            <a:r>
              <a:rPr lang="en-US" sz="1800" dirty="0"/>
              <a:t>Amir  Mahdi </a:t>
            </a:r>
            <a:r>
              <a:rPr lang="en-US" sz="1800" dirty="0" err="1"/>
              <a:t>Farzaneh</a:t>
            </a:r>
            <a:r>
              <a:rPr lang="en-US" sz="1800" dirty="0"/>
              <a:t/>
            </a:r>
            <a:br>
              <a:rPr lang="en-US" sz="1800" dirty="0"/>
            </a:br>
            <a:r>
              <a:rPr lang="en-US" sz="1800" dirty="0" err="1"/>
              <a:t>Shahzad</a:t>
            </a:r>
            <a:r>
              <a:rPr lang="en-US" sz="1800" dirty="0"/>
              <a:t> </a:t>
            </a:r>
            <a:r>
              <a:rPr lang="en-US" sz="1800" dirty="0" err="1"/>
              <a:t>Momayez</a:t>
            </a:r>
            <a:endParaRPr lang="en-US" sz="1800" dirty="0"/>
          </a:p>
        </p:txBody>
      </p:sp>
      <p:sp>
        <p:nvSpPr>
          <p:cNvPr id="10" name="Subtitle 2"/>
          <p:cNvSpPr txBox="1">
            <a:spLocks/>
          </p:cNvSpPr>
          <p:nvPr/>
        </p:nvSpPr>
        <p:spPr>
          <a:xfrm>
            <a:off x="1429781" y="4413030"/>
            <a:ext cx="473903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University of Tehran</a:t>
            </a:r>
            <a:br>
              <a:rPr lang="en-US" sz="1800" dirty="0"/>
            </a:br>
            <a:r>
              <a:rPr lang="en-US" sz="1800" dirty="0"/>
              <a:t>Spring 2024</a:t>
            </a:r>
          </a:p>
        </p:txBody>
      </p:sp>
      <p:pic>
        <p:nvPicPr>
          <p:cNvPr id="11" name="Picture 10"/>
          <p:cNvPicPr>
            <a:picLocks noChangeAspect="1"/>
          </p:cNvPicPr>
          <p:nvPr/>
        </p:nvPicPr>
        <p:blipFill>
          <a:blip r:embed="rId5"/>
          <a:stretch>
            <a:fillRect/>
          </a:stretch>
        </p:blipFill>
        <p:spPr>
          <a:xfrm>
            <a:off x="0" y="5957346"/>
            <a:ext cx="889984" cy="900654"/>
          </a:xfrm>
          <a:prstGeom prst="rect">
            <a:avLst/>
          </a:prstGeom>
        </p:spPr>
      </p:pic>
    </p:spTree>
    <p:extLst>
      <p:ext uri="{BB962C8B-B14F-4D97-AF65-F5344CB8AC3E}">
        <p14:creationId xmlns:p14="http://schemas.microsoft.com/office/powerpoint/2010/main" val="441086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Feature Engineering</a:t>
            </a:r>
          </a:p>
        </p:txBody>
      </p:sp>
      <p:sp>
        <p:nvSpPr>
          <p:cNvPr id="3" name="Content Placeholder 2"/>
          <p:cNvSpPr>
            <a:spLocks noGrp="1"/>
          </p:cNvSpPr>
          <p:nvPr>
            <p:ph idx="1"/>
          </p:nvPr>
        </p:nvSpPr>
        <p:spPr/>
        <p:txBody>
          <a:bodyPr/>
          <a:lstStyle/>
          <a:p>
            <a:r>
              <a:rPr lang="en-US" dirty="0"/>
              <a:t>We focused on extracting specific components from "location" </a:t>
            </a:r>
            <a:r>
              <a:rPr lang="en-US" dirty="0" err="1"/>
              <a:t>coulumn</a:t>
            </a:r>
            <a:r>
              <a:rPr lang="en-US" dirty="0"/>
              <a:t> that </a:t>
            </a:r>
            <a:r>
              <a:rPr lang="en-US" dirty="0" err="1"/>
              <a:t>containd</a:t>
            </a:r>
            <a:r>
              <a:rPr lang="en-US" dirty="0"/>
              <a:t> 2 different information about the neighborhood and the city. </a:t>
            </a:r>
          </a:p>
          <a:p>
            <a:r>
              <a:rPr lang="en-US" dirty="0"/>
              <a:t>so we replace "location" with 2 different columns:</a:t>
            </a:r>
          </a:p>
          <a:p>
            <a:pPr lvl="2"/>
            <a:r>
              <a:rPr lang="en-US" sz="2400" dirty="0"/>
              <a:t>neighborhood</a:t>
            </a:r>
          </a:p>
          <a:p>
            <a:pPr lvl="2"/>
            <a:r>
              <a:rPr lang="en-US" sz="2400" dirty="0"/>
              <a:t>city</a:t>
            </a:r>
          </a:p>
          <a:p>
            <a:endParaRPr lang="en-US" dirty="0"/>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5" name="Picture 4"/>
          <p:cNvPicPr>
            <a:picLocks noChangeAspect="1"/>
          </p:cNvPicPr>
          <p:nvPr/>
        </p:nvPicPr>
        <p:blipFill>
          <a:blip r:embed="rId3"/>
          <a:stretch>
            <a:fillRect/>
          </a:stretch>
        </p:blipFill>
        <p:spPr>
          <a:xfrm>
            <a:off x="9886979" y="384526"/>
            <a:ext cx="1466821" cy="1286760"/>
          </a:xfrm>
          <a:prstGeom prst="rect">
            <a:avLst/>
          </a:prstGeom>
        </p:spPr>
      </p:pic>
    </p:spTree>
    <p:extLst>
      <p:ext uri="{BB962C8B-B14F-4D97-AF65-F5344CB8AC3E}">
        <p14:creationId xmlns:p14="http://schemas.microsoft.com/office/powerpoint/2010/main" val="1408240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Feature Encoding</a:t>
            </a:r>
          </a:p>
        </p:txBody>
      </p:sp>
      <p:sp>
        <p:nvSpPr>
          <p:cNvPr id="3" name="Content Placeholder 2"/>
          <p:cNvSpPr>
            <a:spLocks noGrp="1"/>
          </p:cNvSpPr>
          <p:nvPr>
            <p:ph idx="1"/>
          </p:nvPr>
        </p:nvSpPr>
        <p:spPr/>
        <p:txBody>
          <a:bodyPr/>
          <a:lstStyle/>
          <a:p>
            <a:r>
              <a:rPr lang="en-US" dirty="0"/>
              <a:t>We numbered and encoded the categorical columns of our data, which had descriptive values ​​equal to the level of customer satisfaction, according to the average rating available for each descriptive category and the concepts we know from the English language.</a:t>
            </a:r>
            <a:endParaRPr lang="fa-IR" dirty="0"/>
          </a:p>
          <a:p>
            <a:endParaRPr lang="fa-IR" dirty="0"/>
          </a:p>
          <a:p>
            <a:endParaRPr lang="fa-IR" dirty="0"/>
          </a:p>
          <a:p>
            <a:r>
              <a:rPr lang="en-US" dirty="0"/>
              <a:t>Then we converted the values ​​that were stored in other columns dirty with extra punctuation marks or as strings.</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1026" name="Picture 2" descr="Encoding - Free seo and web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5760" y="452421"/>
            <a:ext cx="1373204" cy="13732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838200" y="4066902"/>
            <a:ext cx="10677999" cy="613047"/>
          </a:xfrm>
          <a:prstGeom prst="rect">
            <a:avLst/>
          </a:prstGeom>
        </p:spPr>
      </p:pic>
    </p:spTree>
    <p:extLst>
      <p:ext uri="{BB962C8B-B14F-4D97-AF65-F5344CB8AC3E}">
        <p14:creationId xmlns:p14="http://schemas.microsoft.com/office/powerpoint/2010/main" val="3312039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Null Handling</a:t>
            </a:r>
          </a:p>
        </p:txBody>
      </p:sp>
      <p:sp>
        <p:nvSpPr>
          <p:cNvPr id="3" name="Content Placeholder 2"/>
          <p:cNvSpPr>
            <a:spLocks noGrp="1"/>
          </p:cNvSpPr>
          <p:nvPr>
            <p:ph idx="1"/>
          </p:nvPr>
        </p:nvSpPr>
        <p:spPr>
          <a:xfrm>
            <a:off x="838200" y="1825623"/>
            <a:ext cx="10515600" cy="4923519"/>
          </a:xfrm>
        </p:spPr>
        <p:txBody>
          <a:bodyPr>
            <a:normAutofit lnSpcReduction="10000"/>
          </a:bodyPr>
          <a:lstStyle/>
          <a:p>
            <a:r>
              <a:rPr lang="en-US" dirty="0"/>
              <a:t>We examined several methods to fill null values, among which the following methods can be mentioned:</a:t>
            </a:r>
            <a:endParaRPr lang="fa-IR" dirty="0"/>
          </a:p>
          <a:p>
            <a:pPr marL="914400" lvl="1" indent="-457200">
              <a:buFont typeface="+mj-lt"/>
              <a:buAutoNum type="arabicPeriod"/>
            </a:pPr>
            <a:r>
              <a:rPr lang="en-US" dirty="0"/>
              <a:t>Sorting based on address and using forward fill or back fill, this method did not create suitable values ​​for us</a:t>
            </a:r>
            <a:endParaRPr lang="fa-IR" dirty="0"/>
          </a:p>
          <a:p>
            <a:pPr marL="914400" lvl="1" indent="-457200">
              <a:buFont typeface="+mj-lt"/>
              <a:buAutoNum type="arabicPeriod"/>
            </a:pPr>
            <a:r>
              <a:rPr lang="en-US" dirty="0"/>
              <a:t>Using imputers such as KNN or RF to fill null values, these methods also did not provide good accuracy due to the high overhead of filling null values, as well as the number and distribution of null values ​​in the data, so they were not used.</a:t>
            </a:r>
            <a:endParaRPr lang="fa-IR" dirty="0"/>
          </a:p>
          <a:p>
            <a:pPr marL="914400" lvl="1" indent="-457200">
              <a:buFont typeface="+mj-lt"/>
              <a:buAutoNum type="arabicPeriod"/>
            </a:pPr>
            <a:r>
              <a:rPr lang="en-US" dirty="0"/>
              <a:t>Filling the missing values ​​with mean, median and mode, this method was used as a safe traditional method in the first step.</a:t>
            </a:r>
            <a:endParaRPr lang="fa-IR" dirty="0"/>
          </a:p>
          <a:p>
            <a:pPr marL="914400" lvl="1" indent="-457200">
              <a:buFont typeface="+mj-lt"/>
              <a:buAutoNum type="arabicPeriod"/>
            </a:pPr>
            <a:r>
              <a:rPr lang="en-US" dirty="0"/>
              <a:t>The use of interpolation methods, which also provided us with good accuracy.</a:t>
            </a:r>
            <a:endParaRPr lang="fa-IR" dirty="0"/>
          </a:p>
          <a:p>
            <a:pPr marL="914400" lvl="1" indent="-457200">
              <a:buFont typeface="+mj-lt"/>
              <a:buAutoNum type="arabicPeriod"/>
            </a:pPr>
            <a:r>
              <a:rPr lang="en-US" dirty="0"/>
              <a:t>Using the random sampling method from the column with zero values, this method also did not give us good accuracy because the zero values ​​in the categorical columns were few.</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5" name="Picture 4"/>
          <p:cNvPicPr>
            <a:picLocks noChangeAspect="1"/>
          </p:cNvPicPr>
          <p:nvPr/>
        </p:nvPicPr>
        <p:blipFill>
          <a:blip r:embed="rId3"/>
          <a:stretch>
            <a:fillRect/>
          </a:stretch>
        </p:blipFill>
        <p:spPr>
          <a:xfrm>
            <a:off x="9884202" y="331191"/>
            <a:ext cx="1469598" cy="1393430"/>
          </a:xfrm>
          <a:prstGeom prst="rect">
            <a:avLst/>
          </a:prstGeom>
        </p:spPr>
      </p:pic>
    </p:spTree>
    <p:extLst>
      <p:ext uri="{BB962C8B-B14F-4D97-AF65-F5344CB8AC3E}">
        <p14:creationId xmlns:p14="http://schemas.microsoft.com/office/powerpoint/2010/main" val="1898389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Null Handling</a:t>
            </a:r>
          </a:p>
        </p:txBody>
      </p:sp>
      <p:pic>
        <p:nvPicPr>
          <p:cNvPr id="6" name="Content Placeholder 5"/>
          <p:cNvPicPr>
            <a:picLocks noGrp="1" noChangeAspect="1"/>
          </p:cNvPicPr>
          <p:nvPr>
            <p:ph idx="1"/>
          </p:nvPr>
        </p:nvPicPr>
        <p:blipFill>
          <a:blip r:embed="rId2"/>
          <a:stretch>
            <a:fillRect/>
          </a:stretch>
        </p:blipFill>
        <p:spPr>
          <a:xfrm>
            <a:off x="1525710" y="2650579"/>
            <a:ext cx="2553056" cy="2924583"/>
          </a:xfrm>
          <a:prstGeom prst="rect">
            <a:avLst/>
          </a:prstGeom>
        </p:spPr>
      </p:pic>
      <p:pic>
        <p:nvPicPr>
          <p:cNvPr id="4" name="Picture 3"/>
          <p:cNvPicPr>
            <a:picLocks noChangeAspect="1"/>
          </p:cNvPicPr>
          <p:nvPr/>
        </p:nvPicPr>
        <p:blipFill>
          <a:blip r:embed="rId3"/>
          <a:stretch>
            <a:fillRect/>
          </a:stretch>
        </p:blipFill>
        <p:spPr>
          <a:xfrm>
            <a:off x="0" y="5957346"/>
            <a:ext cx="889984" cy="900654"/>
          </a:xfrm>
          <a:prstGeom prst="rect">
            <a:avLst/>
          </a:prstGeom>
        </p:spPr>
      </p:pic>
      <p:pic>
        <p:nvPicPr>
          <p:cNvPr id="5" name="Picture 4"/>
          <p:cNvPicPr>
            <a:picLocks noChangeAspect="1"/>
          </p:cNvPicPr>
          <p:nvPr/>
        </p:nvPicPr>
        <p:blipFill>
          <a:blip r:embed="rId4"/>
          <a:stretch>
            <a:fillRect/>
          </a:stretch>
        </p:blipFill>
        <p:spPr>
          <a:xfrm>
            <a:off x="9884202" y="331191"/>
            <a:ext cx="1469598" cy="1393430"/>
          </a:xfrm>
          <a:prstGeom prst="rect">
            <a:avLst/>
          </a:prstGeom>
        </p:spPr>
      </p:pic>
      <p:pic>
        <p:nvPicPr>
          <p:cNvPr id="9" name="Picture 8"/>
          <p:cNvPicPr>
            <a:picLocks noChangeAspect="1"/>
          </p:cNvPicPr>
          <p:nvPr/>
        </p:nvPicPr>
        <p:blipFill>
          <a:blip r:embed="rId5"/>
          <a:stretch>
            <a:fillRect/>
          </a:stretch>
        </p:blipFill>
        <p:spPr>
          <a:xfrm>
            <a:off x="7723370" y="2631526"/>
            <a:ext cx="2562583" cy="2962688"/>
          </a:xfrm>
          <a:prstGeom prst="rect">
            <a:avLst/>
          </a:prstGeom>
        </p:spPr>
      </p:pic>
      <p:sp>
        <p:nvSpPr>
          <p:cNvPr id="10" name="Down Arrow 9"/>
          <p:cNvSpPr/>
          <p:nvPr/>
        </p:nvSpPr>
        <p:spPr>
          <a:xfrm rot="16200000">
            <a:off x="5171725" y="2554035"/>
            <a:ext cx="1458685" cy="3117669"/>
          </a:xfrm>
          <a:prstGeom prst="downArrow">
            <a:avLst>
              <a:gd name="adj1" fmla="val 35611"/>
              <a:gd name="adj2" fmla="val 464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68695" y="2177143"/>
            <a:ext cx="2067086" cy="539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 </a:t>
            </a:r>
            <a:r>
              <a:rPr lang="en-US" dirty="0" err="1">
                <a:solidFill>
                  <a:schemeClr val="tx1"/>
                </a:solidFill>
              </a:rPr>
              <a:t>df</a:t>
            </a:r>
            <a:endParaRPr lang="en-US" dirty="0">
              <a:solidFill>
                <a:schemeClr val="tx1"/>
              </a:solidFill>
            </a:endParaRPr>
          </a:p>
        </p:txBody>
      </p:sp>
      <p:sp>
        <p:nvSpPr>
          <p:cNvPr id="12" name="Rectangle 11"/>
          <p:cNvSpPr/>
          <p:nvPr/>
        </p:nvSpPr>
        <p:spPr>
          <a:xfrm>
            <a:off x="7480385" y="2091595"/>
            <a:ext cx="2067086" cy="539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final </a:t>
            </a:r>
            <a:r>
              <a:rPr lang="en-US" dirty="0" err="1">
                <a:solidFill>
                  <a:schemeClr val="tx1"/>
                </a:solidFill>
              </a:rPr>
              <a:t>df</a:t>
            </a:r>
            <a:endParaRPr lang="en-US" dirty="0">
              <a:solidFill>
                <a:schemeClr val="tx1"/>
              </a:solidFill>
            </a:endParaRPr>
          </a:p>
        </p:txBody>
      </p:sp>
    </p:spTree>
    <p:extLst>
      <p:ext uri="{BB962C8B-B14F-4D97-AF65-F5344CB8AC3E}">
        <p14:creationId xmlns:p14="http://schemas.microsoft.com/office/powerpoint/2010/main" val="3980192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2444"/>
            <a:ext cx="12192000" cy="68555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89984" y="686142"/>
            <a:ext cx="10457286" cy="55056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chemeClr val="tx2"/>
                </a:solidFill>
                <a:latin typeface="Times New Roman" panose="02020603050405020304" pitchFamily="18" charset="0"/>
                <a:cs typeface="Times New Roman" panose="02020603050405020304" pitchFamily="18" charset="0"/>
              </a:rPr>
              <a:t>Explanatory Data Analysis</a:t>
            </a:r>
            <a:endParaRPr lang="en-US" sz="6000" b="1" dirty="0">
              <a:solidFill>
                <a:schemeClr val="tx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3076" name="Picture 4" descr="Step 3 icons for free download |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735" y="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5185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EDA</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2050" name="Picture 2" descr="Data analysis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5713" y="365125"/>
            <a:ext cx="1568087" cy="15680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838200" y="1825625"/>
            <a:ext cx="10515600" cy="4351338"/>
          </a:xfrm>
        </p:spPr>
        <p:txBody>
          <a:bodyPr/>
          <a:lstStyle/>
          <a:p>
            <a:r>
              <a:rPr lang="en-US" dirty="0"/>
              <a:t>To find the attributes of each city and the attributes of the </a:t>
            </a:r>
            <a:r>
              <a:rPr lang="en-US" dirty="0" err="1"/>
              <a:t>medita</a:t>
            </a:r>
            <a:r>
              <a:rPr lang="en-US" dirty="0"/>
              <a:t> set, we grouped by city, point, and city and calculated different attributes for each attribute in that city.</a:t>
            </a:r>
          </a:p>
        </p:txBody>
      </p:sp>
      <p:pic>
        <p:nvPicPr>
          <p:cNvPr id="3" name="Picture 2"/>
          <p:cNvPicPr>
            <a:picLocks noChangeAspect="1"/>
          </p:cNvPicPr>
          <p:nvPr/>
        </p:nvPicPr>
        <p:blipFill>
          <a:blip r:embed="rId4"/>
          <a:stretch>
            <a:fillRect/>
          </a:stretch>
        </p:blipFill>
        <p:spPr>
          <a:xfrm>
            <a:off x="3721389" y="3528643"/>
            <a:ext cx="4296375" cy="2648320"/>
          </a:xfrm>
          <a:prstGeom prst="rect">
            <a:avLst/>
          </a:prstGeom>
        </p:spPr>
      </p:pic>
      <p:pic>
        <p:nvPicPr>
          <p:cNvPr id="7" name="Picture 6"/>
          <p:cNvPicPr>
            <a:picLocks noChangeAspect="1"/>
          </p:cNvPicPr>
          <p:nvPr/>
        </p:nvPicPr>
        <p:blipFill>
          <a:blip r:embed="rId5"/>
          <a:stretch>
            <a:fillRect/>
          </a:stretch>
        </p:blipFill>
        <p:spPr>
          <a:xfrm>
            <a:off x="5545681" y="3609139"/>
            <a:ext cx="647790" cy="266737"/>
          </a:xfrm>
          <a:prstGeom prst="rect">
            <a:avLst/>
          </a:prstGeom>
        </p:spPr>
      </p:pic>
      <p:pic>
        <p:nvPicPr>
          <p:cNvPr id="8" name="Picture 7"/>
          <p:cNvPicPr>
            <a:picLocks noChangeAspect="1"/>
          </p:cNvPicPr>
          <p:nvPr/>
        </p:nvPicPr>
        <p:blipFill>
          <a:blip r:embed="rId6"/>
          <a:stretch>
            <a:fillRect/>
          </a:stretch>
        </p:blipFill>
        <p:spPr>
          <a:xfrm>
            <a:off x="7284177" y="3609139"/>
            <a:ext cx="733586" cy="285790"/>
          </a:xfrm>
          <a:prstGeom prst="rect">
            <a:avLst/>
          </a:prstGeom>
        </p:spPr>
      </p:pic>
    </p:spTree>
    <p:extLst>
      <p:ext uri="{BB962C8B-B14F-4D97-AF65-F5344CB8AC3E}">
        <p14:creationId xmlns:p14="http://schemas.microsoft.com/office/powerpoint/2010/main" val="4028628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EDA</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2050" name="Picture 2" descr="Data analysis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5713" y="365125"/>
            <a:ext cx="1568087" cy="15680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838200" y="1825625"/>
            <a:ext cx="4500154" cy="4351338"/>
          </a:xfrm>
        </p:spPr>
        <p:txBody>
          <a:bodyPr/>
          <a:lstStyle/>
          <a:p>
            <a:r>
              <a:rPr lang="en-US" dirty="0"/>
              <a:t>In this section, we calculated the number of unique values ​​in each column in order to know if the number of these values ​​is low or high, and also to identify the categorical ones.</a:t>
            </a:r>
          </a:p>
        </p:txBody>
      </p:sp>
      <p:pic>
        <p:nvPicPr>
          <p:cNvPr id="8" name="Picture 7"/>
          <p:cNvPicPr>
            <a:picLocks noChangeAspect="1"/>
          </p:cNvPicPr>
          <p:nvPr/>
        </p:nvPicPr>
        <p:blipFill>
          <a:blip r:embed="rId4"/>
          <a:stretch>
            <a:fillRect/>
          </a:stretch>
        </p:blipFill>
        <p:spPr>
          <a:xfrm>
            <a:off x="7284177" y="3609139"/>
            <a:ext cx="733586" cy="285790"/>
          </a:xfrm>
          <a:prstGeom prst="rect">
            <a:avLst/>
          </a:prstGeom>
        </p:spPr>
      </p:pic>
      <p:pic>
        <p:nvPicPr>
          <p:cNvPr id="9" name="Picture 8"/>
          <p:cNvPicPr>
            <a:picLocks noChangeAspect="1"/>
          </p:cNvPicPr>
          <p:nvPr/>
        </p:nvPicPr>
        <p:blipFill>
          <a:blip r:embed="rId5"/>
          <a:stretch>
            <a:fillRect/>
          </a:stretch>
        </p:blipFill>
        <p:spPr>
          <a:xfrm>
            <a:off x="5461627" y="2094964"/>
            <a:ext cx="5993255" cy="3920246"/>
          </a:xfrm>
          <a:prstGeom prst="rect">
            <a:avLst/>
          </a:prstGeom>
        </p:spPr>
      </p:pic>
    </p:spTree>
    <p:extLst>
      <p:ext uri="{BB962C8B-B14F-4D97-AF65-F5344CB8AC3E}">
        <p14:creationId xmlns:p14="http://schemas.microsoft.com/office/powerpoint/2010/main" val="3761977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EDA</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2050" name="Picture 2" descr="Data analysis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5713" y="365125"/>
            <a:ext cx="1568087" cy="15680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838200" y="1825625"/>
            <a:ext cx="4500154" cy="4351338"/>
          </a:xfrm>
        </p:spPr>
        <p:txBody>
          <a:bodyPr/>
          <a:lstStyle/>
          <a:p>
            <a:r>
              <a:rPr lang="en-US" dirty="0"/>
              <a:t>Now, for those columns that had a limited number of categories, we also calculated the number of data in each category.</a:t>
            </a:r>
          </a:p>
        </p:txBody>
      </p:sp>
      <p:pic>
        <p:nvPicPr>
          <p:cNvPr id="8" name="Picture 7"/>
          <p:cNvPicPr>
            <a:picLocks noChangeAspect="1"/>
          </p:cNvPicPr>
          <p:nvPr/>
        </p:nvPicPr>
        <p:blipFill>
          <a:blip r:embed="rId4"/>
          <a:stretch>
            <a:fillRect/>
          </a:stretch>
        </p:blipFill>
        <p:spPr>
          <a:xfrm>
            <a:off x="7284177" y="3609139"/>
            <a:ext cx="733586" cy="285790"/>
          </a:xfrm>
          <a:prstGeom prst="rect">
            <a:avLst/>
          </a:prstGeom>
        </p:spPr>
      </p:pic>
      <p:pic>
        <p:nvPicPr>
          <p:cNvPr id="3" name="Picture 2"/>
          <p:cNvPicPr>
            <a:picLocks noChangeAspect="1"/>
          </p:cNvPicPr>
          <p:nvPr/>
        </p:nvPicPr>
        <p:blipFill>
          <a:blip r:embed="rId5"/>
          <a:stretch>
            <a:fillRect/>
          </a:stretch>
        </p:blipFill>
        <p:spPr>
          <a:xfrm>
            <a:off x="5232835" y="1895297"/>
            <a:ext cx="3810017" cy="4910945"/>
          </a:xfrm>
          <a:prstGeom prst="rect">
            <a:avLst/>
          </a:prstGeom>
        </p:spPr>
      </p:pic>
      <p:pic>
        <p:nvPicPr>
          <p:cNvPr id="6" name="Picture 5"/>
          <p:cNvPicPr>
            <a:picLocks noChangeAspect="1"/>
          </p:cNvPicPr>
          <p:nvPr/>
        </p:nvPicPr>
        <p:blipFill>
          <a:blip r:embed="rId6"/>
          <a:stretch>
            <a:fillRect/>
          </a:stretch>
        </p:blipFill>
        <p:spPr>
          <a:xfrm>
            <a:off x="8604062" y="1816916"/>
            <a:ext cx="3954679" cy="4914809"/>
          </a:xfrm>
          <a:prstGeom prst="rect">
            <a:avLst/>
          </a:prstGeom>
        </p:spPr>
      </p:pic>
    </p:spTree>
    <p:extLst>
      <p:ext uri="{BB962C8B-B14F-4D97-AF65-F5344CB8AC3E}">
        <p14:creationId xmlns:p14="http://schemas.microsoft.com/office/powerpoint/2010/main" val="1575053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Correlation Matrix</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5" name="Content Placeholder 2"/>
          <p:cNvSpPr>
            <a:spLocks noGrp="1"/>
          </p:cNvSpPr>
          <p:nvPr>
            <p:ph idx="1"/>
          </p:nvPr>
        </p:nvSpPr>
        <p:spPr>
          <a:xfrm>
            <a:off x="838200" y="1825625"/>
            <a:ext cx="4500154" cy="4351338"/>
          </a:xfrm>
        </p:spPr>
        <p:txBody>
          <a:bodyPr>
            <a:normAutofit lnSpcReduction="10000"/>
          </a:bodyPr>
          <a:lstStyle/>
          <a:p>
            <a:r>
              <a:rPr lang="en-US" dirty="0"/>
              <a:t>The </a:t>
            </a:r>
            <a:r>
              <a:rPr lang="en-US" dirty="0" err="1"/>
              <a:t>heatmap</a:t>
            </a:r>
            <a:r>
              <a:rPr lang="en-US" dirty="0"/>
              <a:t> provides a quick visual summary of the relationships between all variables, allowing you to easily identify strong positive, strong negative, or weak correlations.</a:t>
            </a:r>
          </a:p>
          <a:p>
            <a:r>
              <a:rPr lang="en-US" dirty="0"/>
              <a:t>Identify patterns: You can see patterns in the correlations, such as groups of variables that are highly correlated with each other.</a:t>
            </a:r>
          </a:p>
          <a:p>
            <a:endParaRPr lang="en-US" dirty="0"/>
          </a:p>
        </p:txBody>
      </p:sp>
      <p:pic>
        <p:nvPicPr>
          <p:cNvPr id="8" name="Picture 7"/>
          <p:cNvPicPr>
            <a:picLocks noChangeAspect="1"/>
          </p:cNvPicPr>
          <p:nvPr/>
        </p:nvPicPr>
        <p:blipFill>
          <a:blip r:embed="rId3"/>
          <a:stretch>
            <a:fillRect/>
          </a:stretch>
        </p:blipFill>
        <p:spPr>
          <a:xfrm>
            <a:off x="7284177" y="3609139"/>
            <a:ext cx="733586" cy="285790"/>
          </a:xfrm>
          <a:prstGeom prst="rect">
            <a:avLst/>
          </a:prstGeom>
        </p:spPr>
      </p:pic>
      <p:pic>
        <p:nvPicPr>
          <p:cNvPr id="7" name="Picture 6"/>
          <p:cNvPicPr>
            <a:picLocks noChangeAspect="1"/>
          </p:cNvPicPr>
          <p:nvPr/>
        </p:nvPicPr>
        <p:blipFill>
          <a:blip r:embed="rId4"/>
          <a:stretch>
            <a:fillRect/>
          </a:stretch>
        </p:blipFill>
        <p:spPr>
          <a:xfrm>
            <a:off x="10149834" y="407681"/>
            <a:ext cx="1203966" cy="1240450"/>
          </a:xfrm>
          <a:prstGeom prst="rect">
            <a:avLst/>
          </a:prstGeom>
        </p:spPr>
      </p:pic>
      <p:pic>
        <p:nvPicPr>
          <p:cNvPr id="9" name="Picture 8"/>
          <p:cNvPicPr>
            <a:picLocks noChangeAspect="1"/>
          </p:cNvPicPr>
          <p:nvPr/>
        </p:nvPicPr>
        <p:blipFill>
          <a:blip r:embed="rId5"/>
          <a:stretch>
            <a:fillRect/>
          </a:stretch>
        </p:blipFill>
        <p:spPr>
          <a:xfrm>
            <a:off x="5863579" y="1733244"/>
            <a:ext cx="5490221" cy="4769848"/>
          </a:xfrm>
          <a:prstGeom prst="rect">
            <a:avLst/>
          </a:prstGeom>
        </p:spPr>
      </p:pic>
    </p:spTree>
    <p:extLst>
      <p:ext uri="{BB962C8B-B14F-4D97-AF65-F5344CB8AC3E}">
        <p14:creationId xmlns:p14="http://schemas.microsoft.com/office/powerpoint/2010/main" val="18855660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Monte Carlo Simulation</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5" name="Content Placeholder 2"/>
          <p:cNvSpPr>
            <a:spLocks noGrp="1"/>
          </p:cNvSpPr>
          <p:nvPr>
            <p:ph idx="1"/>
          </p:nvPr>
        </p:nvSpPr>
        <p:spPr>
          <a:xfrm>
            <a:off x="838200" y="1825625"/>
            <a:ext cx="4500154" cy="4644844"/>
          </a:xfrm>
        </p:spPr>
        <p:txBody>
          <a:bodyPr/>
          <a:lstStyle/>
          <a:p>
            <a:r>
              <a:rPr lang="en-US" b="1" dirty="0"/>
              <a:t>Price Analysis: </a:t>
            </a:r>
            <a:r>
              <a:rPr lang="en-US" dirty="0"/>
              <a:t>Monte Carlo simulation can help generate different possible price scenarios based on the variability in the data. This can help in predicting the range of prices for different combinations of variables.</a:t>
            </a:r>
          </a:p>
        </p:txBody>
      </p:sp>
      <p:pic>
        <p:nvPicPr>
          <p:cNvPr id="8" name="Picture 7"/>
          <p:cNvPicPr>
            <a:picLocks noChangeAspect="1"/>
          </p:cNvPicPr>
          <p:nvPr/>
        </p:nvPicPr>
        <p:blipFill>
          <a:blip r:embed="rId3"/>
          <a:stretch>
            <a:fillRect/>
          </a:stretch>
        </p:blipFill>
        <p:spPr>
          <a:xfrm>
            <a:off x="7284177" y="3609139"/>
            <a:ext cx="733586" cy="285790"/>
          </a:xfrm>
          <a:prstGeom prst="rect">
            <a:avLst/>
          </a:prstGeom>
        </p:spPr>
      </p:pic>
      <p:pic>
        <p:nvPicPr>
          <p:cNvPr id="7" name="Picture 6"/>
          <p:cNvPicPr>
            <a:picLocks noChangeAspect="1"/>
          </p:cNvPicPr>
          <p:nvPr/>
        </p:nvPicPr>
        <p:blipFill>
          <a:blip r:embed="rId4"/>
          <a:stretch>
            <a:fillRect/>
          </a:stretch>
        </p:blipFill>
        <p:spPr>
          <a:xfrm>
            <a:off x="5155473" y="2205912"/>
            <a:ext cx="6566263" cy="3019231"/>
          </a:xfrm>
          <a:prstGeom prst="rect">
            <a:avLst/>
          </a:prstGeom>
        </p:spPr>
      </p:pic>
      <p:pic>
        <p:nvPicPr>
          <p:cNvPr id="11" name="Picture 2" descr="Monte-Carlo Simulation | Brilliant Math &amp; Science Wik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8103" y="396522"/>
            <a:ext cx="1365385" cy="142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042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2444"/>
            <a:ext cx="12192000" cy="68555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89984" y="686142"/>
            <a:ext cx="10457286" cy="55056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2"/>
                </a:solidFill>
                <a:latin typeface="Times New Roman" panose="02020603050405020304" pitchFamily="18" charset="0"/>
                <a:cs typeface="Times New Roman" panose="02020603050405020304" pitchFamily="18" charset="0"/>
              </a:rPr>
              <a:t>Data Scraping </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1026" name="Picture 2" descr="Step 1 - Free arrow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82" y="326436"/>
            <a:ext cx="3374707" cy="3374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rplane - Free travel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4926" y="-181172"/>
            <a:ext cx="2368732" cy="236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720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Monte Carlo Simulation</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5" name="Content Placeholder 2"/>
          <p:cNvSpPr>
            <a:spLocks noGrp="1"/>
          </p:cNvSpPr>
          <p:nvPr>
            <p:ph idx="1"/>
          </p:nvPr>
        </p:nvSpPr>
        <p:spPr>
          <a:xfrm>
            <a:off x="838200" y="1825625"/>
            <a:ext cx="4500154" cy="4644844"/>
          </a:xfrm>
        </p:spPr>
        <p:txBody>
          <a:bodyPr/>
          <a:lstStyle/>
          <a:p>
            <a:r>
              <a:rPr lang="en-US" b="1" dirty="0"/>
              <a:t>Quality Analysis: </a:t>
            </a:r>
            <a:r>
              <a:rPr lang="en-US" dirty="0"/>
              <a:t>By simulating the quality variable in the </a:t>
            </a:r>
            <a:r>
              <a:rPr lang="en-US" dirty="0" err="1"/>
              <a:t>DataFrame</a:t>
            </a:r>
            <a:r>
              <a:rPr lang="en-US" dirty="0"/>
              <a:t>, Monte Carlo simulation can provide insights into the distribution of quality ratings, helping to identify patterns or outliers.</a:t>
            </a:r>
          </a:p>
        </p:txBody>
      </p:sp>
      <p:pic>
        <p:nvPicPr>
          <p:cNvPr id="8" name="Picture 7"/>
          <p:cNvPicPr>
            <a:picLocks noChangeAspect="1"/>
          </p:cNvPicPr>
          <p:nvPr/>
        </p:nvPicPr>
        <p:blipFill>
          <a:blip r:embed="rId3"/>
          <a:stretch>
            <a:fillRect/>
          </a:stretch>
        </p:blipFill>
        <p:spPr>
          <a:xfrm>
            <a:off x="7284177" y="3609139"/>
            <a:ext cx="733586" cy="285790"/>
          </a:xfrm>
          <a:prstGeom prst="rect">
            <a:avLst/>
          </a:prstGeom>
        </p:spPr>
      </p:pic>
      <p:pic>
        <p:nvPicPr>
          <p:cNvPr id="3" name="Picture 2"/>
          <p:cNvPicPr>
            <a:picLocks noChangeAspect="1"/>
          </p:cNvPicPr>
          <p:nvPr/>
        </p:nvPicPr>
        <p:blipFill>
          <a:blip r:embed="rId4"/>
          <a:stretch>
            <a:fillRect/>
          </a:stretch>
        </p:blipFill>
        <p:spPr>
          <a:xfrm>
            <a:off x="5543550" y="1825625"/>
            <a:ext cx="5810250" cy="4676775"/>
          </a:xfrm>
          <a:prstGeom prst="rect">
            <a:avLst/>
          </a:prstGeom>
        </p:spPr>
      </p:pic>
      <p:pic>
        <p:nvPicPr>
          <p:cNvPr id="1026" name="Picture 2" descr="Monte-Carlo Simulation | Brilliant Math &amp; Science Wik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8103" y="396522"/>
            <a:ext cx="1365385" cy="142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963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Central Limit Theorem</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5" name="Content Placeholder 2"/>
          <p:cNvSpPr>
            <a:spLocks noGrp="1"/>
          </p:cNvSpPr>
          <p:nvPr>
            <p:ph idx="1"/>
          </p:nvPr>
        </p:nvSpPr>
        <p:spPr>
          <a:xfrm>
            <a:off x="679269" y="1472241"/>
            <a:ext cx="11173097" cy="4940935"/>
          </a:xfrm>
        </p:spPr>
        <p:txBody>
          <a:bodyPr>
            <a:noAutofit/>
          </a:bodyPr>
          <a:lstStyle/>
          <a:p>
            <a:r>
              <a:rPr lang="en-US" sz="1200" b="1" dirty="0"/>
              <a:t>Rating</a:t>
            </a:r>
            <a:r>
              <a:rPr lang="en-US" sz="1200" dirty="0"/>
              <a:t>: 95% Confidence Interval: (8.275, 8.363)</a:t>
            </a:r>
          </a:p>
          <a:p>
            <a:pPr lvl="1"/>
            <a:r>
              <a:rPr lang="en-US" sz="1200" b="1" dirty="0"/>
              <a:t>Inference</a:t>
            </a:r>
            <a:r>
              <a:rPr lang="en-US" sz="1200" dirty="0"/>
              <a:t>: We can be 95% confident that the true average rating of listings in the population is between 8.275 and 8.363. This indicates that the average rating is quite high, around 8.3.</a:t>
            </a:r>
          </a:p>
          <a:p>
            <a:r>
              <a:rPr lang="en-US" sz="1200" b="1" dirty="0" err="1"/>
              <a:t>Quality_val</a:t>
            </a:r>
            <a:r>
              <a:rPr lang="en-US" sz="1200" dirty="0"/>
              <a:t>: 95% Confidence Interval: (2.157, 2.295)</a:t>
            </a:r>
          </a:p>
          <a:p>
            <a:pPr lvl="1"/>
            <a:r>
              <a:rPr lang="en-US" sz="1200" b="1" dirty="0"/>
              <a:t>Inference</a:t>
            </a:r>
            <a:r>
              <a:rPr lang="en-US" sz="1200" dirty="0"/>
              <a:t>: The true average quality value is likely between 2.157 and 2.295. This suggests a moderate quality rating on the given scale.</a:t>
            </a:r>
          </a:p>
          <a:p>
            <a:r>
              <a:rPr lang="en-US" sz="1200" b="1" dirty="0"/>
              <a:t>Nights</a:t>
            </a:r>
            <a:r>
              <a:rPr lang="en-US" sz="1200" dirty="0"/>
              <a:t>: 95% Confidence Interval: (1.430, 1.510)</a:t>
            </a:r>
          </a:p>
          <a:p>
            <a:pPr lvl="1"/>
            <a:r>
              <a:rPr lang="en-US" sz="1200" b="1" dirty="0"/>
              <a:t>Inference</a:t>
            </a:r>
            <a:r>
              <a:rPr lang="en-US" sz="1200" dirty="0"/>
              <a:t>: The average number of nights for a booking is between 1.430 and 1.510 nights. This suggests that most bookings are short-term, typically around 1.5 nights.</a:t>
            </a:r>
          </a:p>
          <a:p>
            <a:r>
              <a:rPr lang="en-US" sz="1200" b="1" dirty="0"/>
              <a:t>Adults</a:t>
            </a:r>
            <a:r>
              <a:rPr lang="en-US" sz="1200" dirty="0"/>
              <a:t>: 95% Confidence Interval: (1.472, 1.552)</a:t>
            </a:r>
          </a:p>
          <a:p>
            <a:pPr lvl="1"/>
            <a:r>
              <a:rPr lang="en-US" sz="1200" b="1" dirty="0"/>
              <a:t>Inference</a:t>
            </a:r>
            <a:r>
              <a:rPr lang="en-US" sz="1200" dirty="0"/>
              <a:t>: The true average number of adults per booking is between 1.472 and 1.552. This indicates that bookings are usually made for about 1.5 adults on average, often just one or two people.</a:t>
            </a:r>
          </a:p>
          <a:p>
            <a:r>
              <a:rPr lang="en-US" sz="1200" b="1" dirty="0"/>
              <a:t>Review</a:t>
            </a:r>
            <a:r>
              <a:rPr lang="en-US" sz="1200" dirty="0"/>
              <a:t>: 95% Confidence Interval: (4408.453, 5254.196)</a:t>
            </a:r>
          </a:p>
          <a:p>
            <a:pPr lvl="1"/>
            <a:r>
              <a:rPr lang="en-US" sz="1200" b="1" dirty="0"/>
              <a:t>Inference</a:t>
            </a:r>
            <a:r>
              <a:rPr lang="en-US" sz="1200" dirty="0"/>
              <a:t>: The true average number of reviews per listing is between 4408.453 and 5254.196. This high number suggests that listings are well-reviewed, indicating potentially high popularity or many transactions.</a:t>
            </a:r>
          </a:p>
          <a:p>
            <a:r>
              <a:rPr lang="en-US" sz="1200" b="1" dirty="0"/>
              <a:t>Price</a:t>
            </a:r>
            <a:r>
              <a:rPr lang="en-US" sz="1200" dirty="0"/>
              <a:t>: 95% Confidence Interval: (284.153, 326.318)</a:t>
            </a:r>
          </a:p>
          <a:p>
            <a:pPr lvl="1"/>
            <a:r>
              <a:rPr lang="en-US" sz="1200" b="1" dirty="0"/>
              <a:t>Inference</a:t>
            </a:r>
            <a:r>
              <a:rPr lang="en-US" sz="1200" dirty="0"/>
              <a:t>: The true average price of a listing is between 284.153and284.153𝑎𝑛𝑑326.318. This range gives us a good estimate of the typical cost, which appears to be in the mid-300 range.</a:t>
            </a:r>
          </a:p>
          <a:p>
            <a:r>
              <a:rPr lang="en-US" sz="1200" b="1" dirty="0"/>
              <a:t>Bed</a:t>
            </a:r>
            <a:r>
              <a:rPr lang="en-US" sz="1200" dirty="0"/>
              <a:t>: 95% Confidence Interval: (1.102, 1.205)</a:t>
            </a:r>
          </a:p>
          <a:p>
            <a:pPr lvl="1"/>
            <a:r>
              <a:rPr lang="en-US" sz="1200" b="1" dirty="0"/>
              <a:t>Inference</a:t>
            </a:r>
            <a:r>
              <a:rPr lang="en-US" sz="1200" dirty="0"/>
              <a:t>: The average number of beds per listing is between 1.102 and 1.205. This suggests that most listings offer slightly more than one bed, typically suitable for small groups or solo travelers.</a:t>
            </a:r>
          </a:p>
          <a:p>
            <a:r>
              <a:rPr lang="en-US" sz="1200" b="1" dirty="0"/>
              <a:t>Distance from Center (</a:t>
            </a:r>
            <a:r>
              <a:rPr lang="en-US" sz="1200" b="1" dirty="0" err="1"/>
              <a:t>dfc</a:t>
            </a:r>
            <a:r>
              <a:rPr lang="en-US" sz="1200" b="1" dirty="0"/>
              <a:t>)</a:t>
            </a:r>
            <a:r>
              <a:rPr lang="en-US" sz="1200" dirty="0"/>
              <a:t>: 95% Confidence Interval: (2.555, 8.570)</a:t>
            </a:r>
          </a:p>
          <a:p>
            <a:pPr lvl="1"/>
            <a:r>
              <a:rPr lang="en-US" sz="1200" b="1" dirty="0"/>
              <a:t>Inference</a:t>
            </a:r>
            <a:r>
              <a:rPr lang="en-US" sz="1200" dirty="0"/>
              <a:t>: The average distance of listings from the city center is between 2.555 and 8.570 kilometers. This wide range indicates that listings vary significantly in their proximity to the center, with some being quite central and others farther away.</a:t>
            </a:r>
          </a:p>
        </p:txBody>
      </p:sp>
      <p:pic>
        <p:nvPicPr>
          <p:cNvPr id="7" name="Picture 6"/>
          <p:cNvPicPr>
            <a:picLocks noChangeAspect="1"/>
          </p:cNvPicPr>
          <p:nvPr/>
        </p:nvPicPr>
        <p:blipFill>
          <a:blip r:embed="rId3"/>
          <a:stretch>
            <a:fillRect/>
          </a:stretch>
        </p:blipFill>
        <p:spPr>
          <a:xfrm>
            <a:off x="9595386" y="365125"/>
            <a:ext cx="2025908" cy="1107116"/>
          </a:xfrm>
          <a:prstGeom prst="rect">
            <a:avLst/>
          </a:prstGeom>
        </p:spPr>
      </p:pic>
    </p:spTree>
    <p:extLst>
      <p:ext uri="{BB962C8B-B14F-4D97-AF65-F5344CB8AC3E}">
        <p14:creationId xmlns:p14="http://schemas.microsoft.com/office/powerpoint/2010/main" val="3909751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Hypothesis Testing</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3" name="Picture 2"/>
          <p:cNvPicPr>
            <a:picLocks noChangeAspect="1"/>
          </p:cNvPicPr>
          <p:nvPr/>
        </p:nvPicPr>
        <p:blipFill>
          <a:blip r:embed="rId3"/>
          <a:stretch>
            <a:fillRect/>
          </a:stretch>
        </p:blipFill>
        <p:spPr>
          <a:xfrm>
            <a:off x="10162903" y="438014"/>
            <a:ext cx="1190897" cy="1178806"/>
          </a:xfrm>
          <a:prstGeom prst="rect">
            <a:avLst/>
          </a:prstGeom>
        </p:spPr>
      </p:pic>
      <p:sp>
        <p:nvSpPr>
          <p:cNvPr id="8" name="Content Placeholder 2"/>
          <p:cNvSpPr>
            <a:spLocks noGrp="1"/>
          </p:cNvSpPr>
          <p:nvPr>
            <p:ph idx="1"/>
          </p:nvPr>
        </p:nvSpPr>
        <p:spPr>
          <a:xfrm>
            <a:off x="838200" y="1825625"/>
            <a:ext cx="10515600" cy="4351338"/>
          </a:xfrm>
        </p:spPr>
        <p:txBody>
          <a:bodyPr/>
          <a:lstStyle/>
          <a:p>
            <a:r>
              <a:rPr lang="en-US" dirty="0"/>
              <a:t>In this part our null hypothesis was distance from center of city has impact on price and rating.</a:t>
            </a:r>
          </a:p>
          <a:p>
            <a:endParaRPr lang="en-US" dirty="0"/>
          </a:p>
          <a:p>
            <a:r>
              <a:rPr lang="en-US" dirty="0"/>
              <a:t>P-value for both is less than 0.05</a:t>
            </a:r>
          </a:p>
          <a:p>
            <a:endParaRPr lang="en-US" dirty="0"/>
          </a:p>
          <a:p>
            <a:r>
              <a:rPr lang="en-US" dirty="0"/>
              <a:t>So null hypothesis rejected and we have linear relation between center of city and price also rating.</a:t>
            </a:r>
          </a:p>
        </p:txBody>
      </p:sp>
    </p:spTree>
    <p:extLst>
      <p:ext uri="{BB962C8B-B14F-4D97-AF65-F5344CB8AC3E}">
        <p14:creationId xmlns:p14="http://schemas.microsoft.com/office/powerpoint/2010/main" val="139274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3" name="Picture 2" descr="No description has been provided for this image">
            <a:extLst>
              <a:ext uri="{FF2B5EF4-FFF2-40B4-BE49-F238E27FC236}">
                <a16:creationId xmlns:a16="http://schemas.microsoft.com/office/drawing/2014/main" id="{4C4A2792-4D52-4F8B-B658-59F4B58BF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583" y="0"/>
            <a:ext cx="6596418"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E68C460-89AF-4B9B-8856-4FD2DCD6277D}"/>
              </a:ext>
            </a:extLst>
          </p:cNvPr>
          <p:cNvSpPr/>
          <p:nvPr/>
        </p:nvSpPr>
        <p:spPr>
          <a:xfrm>
            <a:off x="-98275" y="2871923"/>
            <a:ext cx="6222409" cy="2739211"/>
          </a:xfrm>
          <a:prstGeom prst="rect">
            <a:avLst/>
          </a:prstGeom>
          <a:noFill/>
        </p:spPr>
        <p:txBody>
          <a:bodyPr wrap="square" lIns="91440" tIns="45720" rIns="91440" bIns="45720">
            <a:spAutoFit/>
          </a:bodyPr>
          <a:lstStyle/>
          <a:p>
            <a:pPr algn="ctr"/>
            <a:r>
              <a:rPr lang="en-US" sz="3600" b="0" cap="none" spc="0" dirty="0">
                <a:ln w="0">
                  <a:no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Price and rating</a:t>
            </a:r>
          </a:p>
          <a:p>
            <a:pPr algn="ctr"/>
            <a:r>
              <a:rPr lang="en-US" sz="3600" dirty="0">
                <a:ln w="0">
                  <a:no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For each hotels’ cities</a:t>
            </a:r>
          </a:p>
          <a:p>
            <a:pPr algn="ctr"/>
            <a:endParaRPr lang="en-US" sz="3600" dirty="0">
              <a:ln w="0">
                <a:no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endParaRPr>
          </a:p>
          <a:p>
            <a:pPr algn="ctr"/>
            <a:r>
              <a:rPr lang="en-US" sz="3600" b="0" cap="none" spc="0" dirty="0">
                <a:ln w="0">
                  <a:noFill/>
                </a:ln>
                <a:solidFill>
                  <a:srgbClr val="00B050"/>
                </a:solidFill>
                <a:effectLst>
                  <a:reflection blurRad="6350" endPos="0" dir="5400000" sy="-90000" algn="bl" rotWithShape="0"/>
                </a:effectLst>
              </a:rPr>
              <a:t>Madrid has better </a:t>
            </a:r>
            <a:r>
              <a:rPr lang="en-US" sz="3600" b="0" cap="none" spc="0" dirty="0" smtClean="0">
                <a:ln w="0">
                  <a:noFill/>
                </a:ln>
                <a:solidFill>
                  <a:srgbClr val="00B050"/>
                </a:solidFill>
                <a:effectLst>
                  <a:reflection blurRad="6350" endPos="0" dir="5400000" sy="-90000" algn="bl" rotWithShape="0"/>
                </a:effectLst>
              </a:rPr>
              <a:t>hotels</a:t>
            </a:r>
            <a:endParaRPr lang="en-US" sz="3600" dirty="0">
              <a:ln w="0">
                <a:noFill/>
              </a:ln>
              <a:solidFill>
                <a:srgbClr val="00B050"/>
              </a:solidFill>
              <a:effectLst>
                <a:reflection blurRad="6350" endPos="0" dir="5400000" sy="-90000" algn="bl" rotWithShape="0"/>
              </a:effectLst>
            </a:endParaRPr>
          </a:p>
          <a:p>
            <a:pPr algn="ctr"/>
            <a:r>
              <a:rPr lang="en-US" sz="2800" cap="none" spc="0" dirty="0">
                <a:ln w="0">
                  <a:noFill/>
                </a:ln>
                <a:solidFill>
                  <a:srgbClr val="00B050"/>
                </a:solidFill>
                <a:effectLst>
                  <a:reflection blurRad="6350" endPos="0" dir="5400000" sy="-90000" algn="bl" rotWithShape="0"/>
                </a:effectLst>
              </a:rPr>
              <a:t>London ,The most expensive hotels</a:t>
            </a:r>
          </a:p>
        </p:txBody>
      </p:sp>
      <p:sp>
        <p:nvSpPr>
          <p:cNvPr id="14" name="Title 1">
            <a:extLst>
              <a:ext uri="{FF2B5EF4-FFF2-40B4-BE49-F238E27FC236}">
                <a16:creationId xmlns:a16="http://schemas.microsoft.com/office/drawing/2014/main" id="{215DCD4C-6F72-4941-9E26-4DE087E8955F}"/>
              </a:ext>
            </a:extLst>
          </p:cNvPr>
          <p:cNvSpPr>
            <a:spLocks noGrp="1"/>
          </p:cNvSpPr>
          <p:nvPr>
            <p:ph type="title"/>
          </p:nvPr>
        </p:nvSpPr>
        <p:spPr>
          <a:xfrm>
            <a:off x="-5950018" y="27909"/>
            <a:ext cx="10515600" cy="1325563"/>
          </a:xfrm>
        </p:spPr>
        <p:txBody>
          <a:bodyPr>
            <a:normAutofit/>
          </a:bodyPr>
          <a:lstStyle/>
          <a:p>
            <a:pPr algn="r"/>
            <a:r>
              <a:rPr lang="en-US" dirty="0">
                <a:latin typeface="Times New Roman" panose="02020603050405020304" pitchFamily="18" charset="0"/>
                <a:cs typeface="Times New Roman" panose="02020603050405020304" pitchFamily="18" charset="0"/>
              </a:rPr>
              <a:t>Visualization</a:t>
            </a:r>
          </a:p>
        </p:txBody>
      </p:sp>
      <p:pic>
        <p:nvPicPr>
          <p:cNvPr id="6" name="Picture 2" descr="All - Free miscellaneous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0279" y="1501576"/>
            <a:ext cx="1045299" cy="104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517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12" name="Rectangle 11">
            <a:extLst>
              <a:ext uri="{FF2B5EF4-FFF2-40B4-BE49-F238E27FC236}">
                <a16:creationId xmlns:a16="http://schemas.microsoft.com/office/drawing/2014/main" id="{0E68C460-89AF-4B9B-8856-4FD2DCD6277D}"/>
              </a:ext>
            </a:extLst>
          </p:cNvPr>
          <p:cNvSpPr/>
          <p:nvPr/>
        </p:nvSpPr>
        <p:spPr>
          <a:xfrm>
            <a:off x="-98275" y="2871923"/>
            <a:ext cx="6222409" cy="2862322"/>
          </a:xfrm>
          <a:prstGeom prst="rect">
            <a:avLst/>
          </a:prstGeom>
          <a:noFill/>
        </p:spPr>
        <p:txBody>
          <a:bodyPr wrap="square" lIns="91440" tIns="45720" rIns="91440" bIns="45720">
            <a:spAutoFit/>
          </a:bodyPr>
          <a:lstStyle/>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All </a:t>
            </a:r>
            <a:r>
              <a:rPr lang="en-US" sz="3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neighbors</a:t>
            </a:r>
            <a:endParaRPr lang="fa-IR" sz="3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endParaRPr>
          </a:p>
          <a:p>
            <a:pPr algn="ctr"/>
            <a:endPar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endParaRPr>
          </a:p>
          <a:p>
            <a:pPr algn="ctr"/>
            <a:r>
              <a:rPr lang="en-US" sz="3600" dirty="0">
                <a:ln w="0"/>
                <a:solidFill>
                  <a:srgbClr val="00B050"/>
                </a:solidFill>
                <a:effectLst>
                  <a:reflection blurRad="6350" endPos="0" dir="5400000" sy="-90000" algn="bl" rotWithShape="0"/>
                </a:effectLst>
              </a:rPr>
              <a:t>We suggest Centro of </a:t>
            </a:r>
            <a:r>
              <a:rPr lang="en-US" sz="3600" dirty="0" smtClean="0">
                <a:ln w="0"/>
                <a:solidFill>
                  <a:srgbClr val="00B050"/>
                </a:solidFill>
                <a:effectLst>
                  <a:reflection blurRad="6350" endPos="0" dir="5400000" sy="-90000" algn="bl" rotWithShape="0"/>
                </a:effectLst>
              </a:rPr>
              <a:t>Madrid</a:t>
            </a:r>
            <a:endParaRPr lang="en-US" sz="3600" dirty="0">
              <a:ln w="0"/>
              <a:solidFill>
                <a:srgbClr val="00B050"/>
              </a:solidFill>
              <a:effectLst>
                <a:reflection blurRad="6350" endPos="0" dir="5400000" sy="-90000" algn="bl" rotWithShape="0"/>
              </a:effectLst>
            </a:endParaRPr>
          </a:p>
          <a:p>
            <a:pPr algn="ctr"/>
            <a:r>
              <a:rPr lang="en-US" sz="3600" dirty="0">
                <a:ln w="0"/>
                <a:solidFill>
                  <a:srgbClr val="00B050"/>
                </a:solidFill>
                <a:effectLst>
                  <a:reflection blurRad="6350" endPos="0" dir="5400000" sy="-90000" algn="bl" rotWithShape="0"/>
                </a:effectLst>
              </a:rPr>
              <a:t>     Westminster </a:t>
            </a:r>
            <a:r>
              <a:rPr lang="en-US" sz="3600" dirty="0" err="1">
                <a:ln w="0"/>
                <a:solidFill>
                  <a:srgbClr val="00B050"/>
                </a:solidFill>
                <a:effectLst>
                  <a:reflection blurRad="6350" endPos="0" dir="5400000" sy="-90000" algn="bl" rotWithShape="0"/>
                </a:effectLst>
              </a:rPr>
              <a:t>brough</a:t>
            </a:r>
            <a:r>
              <a:rPr lang="en-US" sz="3600" dirty="0">
                <a:ln w="0"/>
                <a:solidFill>
                  <a:srgbClr val="00B050"/>
                </a:solidFill>
                <a:effectLst>
                  <a:reflection blurRad="6350" endPos="0" dir="5400000" sy="-90000" algn="bl" rotWithShape="0"/>
                </a:effectLst>
              </a:rPr>
              <a:t> ,The most expensive hotels</a:t>
            </a:r>
          </a:p>
        </p:txBody>
      </p:sp>
      <p:sp>
        <p:nvSpPr>
          <p:cNvPr id="14" name="Title 1">
            <a:extLst>
              <a:ext uri="{FF2B5EF4-FFF2-40B4-BE49-F238E27FC236}">
                <a16:creationId xmlns:a16="http://schemas.microsoft.com/office/drawing/2014/main" id="{215DCD4C-6F72-4941-9E26-4DE087E8955F}"/>
              </a:ext>
            </a:extLst>
          </p:cNvPr>
          <p:cNvSpPr>
            <a:spLocks noGrp="1"/>
          </p:cNvSpPr>
          <p:nvPr>
            <p:ph type="title"/>
          </p:nvPr>
        </p:nvSpPr>
        <p:spPr>
          <a:xfrm>
            <a:off x="-5950018" y="27909"/>
            <a:ext cx="10515600" cy="1325563"/>
          </a:xfrm>
        </p:spPr>
        <p:txBody>
          <a:bodyPr>
            <a:normAutofit/>
          </a:bodyPr>
          <a:lstStyle/>
          <a:p>
            <a:pPr algn="r"/>
            <a:r>
              <a:rPr lang="en-US" dirty="0">
                <a:latin typeface="Times New Roman" panose="02020603050405020304" pitchFamily="18" charset="0"/>
                <a:cs typeface="Times New Roman" panose="02020603050405020304" pitchFamily="18" charset="0"/>
              </a:rPr>
              <a:t>Visualization</a:t>
            </a:r>
          </a:p>
        </p:txBody>
      </p:sp>
      <p:pic>
        <p:nvPicPr>
          <p:cNvPr id="6" name="Picture 2" descr="All - Free miscellaneous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0279" y="1501576"/>
            <a:ext cx="1045299" cy="104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o description has been provided for this image">
            <a:extLst>
              <a:ext uri="{FF2B5EF4-FFF2-40B4-BE49-F238E27FC236}">
                <a16:creationId xmlns:a16="http://schemas.microsoft.com/office/drawing/2014/main" id="{E895FD46-2C60-48CC-A960-BDCC51342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230" y="27908"/>
            <a:ext cx="6413770" cy="683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856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12" name="Rectangle 11">
            <a:extLst>
              <a:ext uri="{FF2B5EF4-FFF2-40B4-BE49-F238E27FC236}">
                <a16:creationId xmlns:a16="http://schemas.microsoft.com/office/drawing/2014/main" id="{0E68C460-89AF-4B9B-8856-4FD2DCD6277D}"/>
              </a:ext>
            </a:extLst>
          </p:cNvPr>
          <p:cNvSpPr/>
          <p:nvPr/>
        </p:nvSpPr>
        <p:spPr>
          <a:xfrm>
            <a:off x="0" y="2694979"/>
            <a:ext cx="6124132" cy="4093428"/>
          </a:xfrm>
          <a:prstGeom prst="rect">
            <a:avLst/>
          </a:prstGeom>
          <a:noFill/>
        </p:spPr>
        <p:txBody>
          <a:bodyPr wrap="square" lIns="91440" tIns="45720" rIns="91440" bIns="45720">
            <a:spAutoFit/>
          </a:bodyPr>
          <a:lstStyle/>
          <a:p>
            <a:pPr algn="ctr"/>
            <a:r>
              <a:rPr lang="en-US" sz="4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London</a:t>
            </a:r>
            <a:endParaRPr lang="en-US" sz="4400" dirty="0">
              <a:ln w="0"/>
              <a:solidFill>
                <a:srgbClr val="00B050"/>
              </a:solidFill>
              <a:effectLst>
                <a:reflection blurRad="6350" endPos="0" dir="5400000" sy="-90000" algn="bl" rotWithShape="0"/>
              </a:effectLst>
            </a:endParaRPr>
          </a:p>
          <a:p>
            <a:pPr algn="ctr"/>
            <a:r>
              <a:rPr lang="en-US" sz="3600" dirty="0">
                <a:ln w="0"/>
                <a:solidFill>
                  <a:srgbClr val="00B050"/>
                </a:solidFill>
                <a:effectLst>
                  <a:reflection blurRad="6350" endPos="0" dir="5400000" sy="-90000" algn="bl" rotWithShape="0"/>
                </a:effectLst>
              </a:rPr>
              <a:t>     Westminster </a:t>
            </a:r>
            <a:r>
              <a:rPr lang="en-US" sz="3600" dirty="0" err="1">
                <a:ln w="0"/>
                <a:solidFill>
                  <a:srgbClr val="00B050"/>
                </a:solidFill>
                <a:effectLst>
                  <a:reflection blurRad="6350" endPos="0" dir="5400000" sy="-90000" algn="bl" rotWithShape="0"/>
                </a:effectLst>
              </a:rPr>
              <a:t>brough</a:t>
            </a:r>
            <a:r>
              <a:rPr lang="en-US" sz="3600" dirty="0">
                <a:ln w="0"/>
                <a:solidFill>
                  <a:srgbClr val="00B050"/>
                </a:solidFill>
                <a:effectLst>
                  <a:reflection blurRad="6350" endPos="0" dir="5400000" sy="-90000" algn="bl" rotWithShape="0"/>
                </a:effectLst>
              </a:rPr>
              <a:t> ,The most expensive neighbors</a:t>
            </a:r>
          </a:p>
          <a:p>
            <a:pPr algn="ctr"/>
            <a:r>
              <a:rPr lang="en-US" sz="3600" dirty="0">
                <a:ln w="0"/>
                <a:solidFill>
                  <a:srgbClr val="00B050"/>
                </a:solidFill>
                <a:effectLst>
                  <a:reflection blurRad="6350" endPos="0" dir="5400000" sy="-90000" algn="bl" rotWithShape="0"/>
                </a:effectLst>
              </a:rPr>
              <a:t>     Also low rating and cheap hotels are </a:t>
            </a:r>
            <a:r>
              <a:rPr lang="en-US" sz="3600" dirty="0" smtClean="0">
                <a:ln w="0"/>
                <a:solidFill>
                  <a:srgbClr val="00B050"/>
                </a:solidFill>
                <a:effectLst>
                  <a:reflection blurRad="6350" endPos="0" dir="5400000" sy="-90000" algn="bl" rotWithShape="0"/>
                </a:effectLst>
              </a:rPr>
              <a:t>here</a:t>
            </a:r>
            <a:endParaRPr lang="en-US" sz="3600" dirty="0">
              <a:ln w="0"/>
              <a:solidFill>
                <a:srgbClr val="00B050"/>
              </a:solidFill>
              <a:effectLst>
                <a:reflection blurRad="6350" endPos="0" dir="5400000" sy="-90000" algn="bl" rotWithShape="0"/>
              </a:effectLst>
            </a:endParaRPr>
          </a:p>
          <a:p>
            <a:pPr algn="ctr"/>
            <a:r>
              <a:rPr lang="en-US" sz="3600" dirty="0">
                <a:ln w="0"/>
                <a:solidFill>
                  <a:srgbClr val="00B050"/>
                </a:solidFill>
                <a:effectLst>
                  <a:reflection blurRad="6350" endPos="0" dir="5400000" sy="-90000" algn="bl" rotWithShape="0"/>
                </a:effectLst>
              </a:rPr>
              <a:t>Other neighbors are appropriate</a:t>
            </a:r>
          </a:p>
        </p:txBody>
      </p:sp>
      <p:sp>
        <p:nvSpPr>
          <p:cNvPr id="14" name="Title 1">
            <a:extLst>
              <a:ext uri="{FF2B5EF4-FFF2-40B4-BE49-F238E27FC236}">
                <a16:creationId xmlns:a16="http://schemas.microsoft.com/office/drawing/2014/main" id="{215DCD4C-6F72-4941-9E26-4DE087E8955F}"/>
              </a:ext>
            </a:extLst>
          </p:cNvPr>
          <p:cNvSpPr>
            <a:spLocks noGrp="1"/>
          </p:cNvSpPr>
          <p:nvPr>
            <p:ph type="title"/>
          </p:nvPr>
        </p:nvSpPr>
        <p:spPr>
          <a:xfrm>
            <a:off x="-5950018" y="27909"/>
            <a:ext cx="10515600" cy="1325563"/>
          </a:xfrm>
        </p:spPr>
        <p:txBody>
          <a:bodyPr>
            <a:normAutofit/>
          </a:bodyPr>
          <a:lstStyle/>
          <a:p>
            <a:pPr algn="r"/>
            <a:r>
              <a:rPr lang="en-US" dirty="0">
                <a:latin typeface="Times New Roman" panose="02020603050405020304" pitchFamily="18" charset="0"/>
                <a:cs typeface="Times New Roman" panose="02020603050405020304" pitchFamily="18" charset="0"/>
              </a:rPr>
              <a:t>Visualization</a:t>
            </a:r>
          </a:p>
        </p:txBody>
      </p:sp>
      <p:pic>
        <p:nvPicPr>
          <p:cNvPr id="8" name="Picture 2" descr="No description has been provided for this image">
            <a:extLst>
              <a:ext uri="{FF2B5EF4-FFF2-40B4-BE49-F238E27FC236}">
                <a16:creationId xmlns:a16="http://schemas.microsoft.com/office/drawing/2014/main" id="{BB866FE5-2FA5-4CF3-AD75-5FFAABB6C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502" y="28575"/>
            <a:ext cx="6423498" cy="6800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2203212" y="1353472"/>
            <a:ext cx="1717708" cy="1329838"/>
          </a:xfrm>
          <a:prstGeom prst="rect">
            <a:avLst/>
          </a:prstGeom>
        </p:spPr>
      </p:pic>
    </p:spTree>
    <p:extLst>
      <p:ext uri="{BB962C8B-B14F-4D97-AF65-F5344CB8AC3E}">
        <p14:creationId xmlns:p14="http://schemas.microsoft.com/office/powerpoint/2010/main" val="22948979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12" name="Rectangle 11">
            <a:extLst>
              <a:ext uri="{FF2B5EF4-FFF2-40B4-BE49-F238E27FC236}">
                <a16:creationId xmlns:a16="http://schemas.microsoft.com/office/drawing/2014/main" id="{0E68C460-89AF-4B9B-8856-4FD2DCD6277D}"/>
              </a:ext>
            </a:extLst>
          </p:cNvPr>
          <p:cNvSpPr/>
          <p:nvPr/>
        </p:nvSpPr>
        <p:spPr>
          <a:xfrm>
            <a:off x="-476655" y="2848803"/>
            <a:ext cx="6454872" cy="3108543"/>
          </a:xfrm>
          <a:prstGeom prst="rect">
            <a:avLst/>
          </a:prstGeom>
          <a:noFill/>
        </p:spPr>
        <p:txBody>
          <a:bodyPr wrap="square" lIns="91440" tIns="45720" rIns="91440" bIns="45720">
            <a:spAutoFit/>
          </a:bodyPr>
          <a:lstStyle/>
          <a:p>
            <a:pPr algn="ctr"/>
            <a:r>
              <a:rPr lang="en-US" sz="4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Paris</a:t>
            </a:r>
            <a:endParaRPr 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endParaRPr>
          </a:p>
          <a:p>
            <a:pPr algn="ctr"/>
            <a:r>
              <a:rPr 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     </a:t>
            </a:r>
            <a:r>
              <a:rPr lang="en-US" sz="3600" dirty="0">
                <a:ln w="0"/>
                <a:solidFill>
                  <a:srgbClr val="00B050"/>
                </a:solidFill>
                <a:effectLst>
                  <a:reflection blurRad="6350" endPos="0" dir="5400000" sy="-90000" algn="bl" rotWithShape="0"/>
                </a:effectLst>
              </a:rPr>
              <a:t>The most expensive is 16h arr</a:t>
            </a:r>
            <a:r>
              <a:rPr lang="en-US" sz="3600" dirty="0" smtClean="0">
                <a:ln w="0"/>
                <a:solidFill>
                  <a:srgbClr val="00B050"/>
                </a:solidFill>
                <a:effectLst>
                  <a:reflection blurRad="6350" endPos="0" dir="5400000" sy="-90000" algn="bl" rotWithShape="0"/>
                </a:effectLst>
              </a:rPr>
              <a:t>.</a:t>
            </a:r>
            <a:endParaRPr lang="en-US" sz="3600" dirty="0">
              <a:ln w="0"/>
              <a:solidFill>
                <a:srgbClr val="00B050"/>
              </a:solidFill>
              <a:effectLst>
                <a:reflection blurRad="6350" endPos="0" dir="5400000" sy="-90000" algn="bl" rotWithShape="0"/>
              </a:effectLst>
            </a:endParaRPr>
          </a:p>
          <a:p>
            <a:pPr algn="ctr"/>
            <a:r>
              <a:rPr lang="en-US" sz="3600" dirty="0">
                <a:ln w="0"/>
                <a:solidFill>
                  <a:srgbClr val="00B050"/>
                </a:solidFill>
                <a:effectLst>
                  <a:reflection blurRad="6350" endPos="0" dir="5400000" sy="-90000" algn="bl" rotWithShape="0"/>
                </a:effectLst>
              </a:rPr>
              <a:t>The cheapest is 10th arr</a:t>
            </a:r>
            <a:r>
              <a:rPr lang="en-US" sz="3600" dirty="0" smtClean="0">
                <a:ln w="0"/>
                <a:solidFill>
                  <a:srgbClr val="00B050"/>
                </a:solidFill>
                <a:effectLst>
                  <a:reflection blurRad="6350" endPos="0" dir="5400000" sy="-90000" algn="bl" rotWithShape="0"/>
                </a:effectLst>
              </a:rPr>
              <a:t>.</a:t>
            </a:r>
            <a:endParaRPr lang="en-US" sz="3600" dirty="0">
              <a:ln w="0"/>
              <a:solidFill>
                <a:srgbClr val="00B050"/>
              </a:solidFill>
              <a:effectLst>
                <a:reflection blurRad="6350" endPos="0" dir="5400000" sy="-90000" algn="bl" rotWithShape="0"/>
              </a:effectLst>
            </a:endParaRPr>
          </a:p>
          <a:p>
            <a:pPr algn="ctr"/>
            <a:r>
              <a:rPr lang="en-US" sz="3600" dirty="0">
                <a:ln w="0"/>
                <a:solidFill>
                  <a:srgbClr val="00B050"/>
                </a:solidFill>
                <a:effectLst>
                  <a:reflection blurRad="6350" endPos="0" dir="5400000" sy="-90000" algn="bl" rotWithShape="0"/>
                </a:effectLst>
              </a:rPr>
              <a:t>All neighbors sound good for booking</a:t>
            </a:r>
          </a:p>
        </p:txBody>
      </p:sp>
      <p:sp>
        <p:nvSpPr>
          <p:cNvPr id="14" name="Title 1">
            <a:extLst>
              <a:ext uri="{FF2B5EF4-FFF2-40B4-BE49-F238E27FC236}">
                <a16:creationId xmlns:a16="http://schemas.microsoft.com/office/drawing/2014/main" id="{215DCD4C-6F72-4941-9E26-4DE087E8955F}"/>
              </a:ext>
            </a:extLst>
          </p:cNvPr>
          <p:cNvSpPr>
            <a:spLocks noGrp="1"/>
          </p:cNvSpPr>
          <p:nvPr>
            <p:ph type="title"/>
          </p:nvPr>
        </p:nvSpPr>
        <p:spPr>
          <a:xfrm>
            <a:off x="-5950018" y="27909"/>
            <a:ext cx="10515600" cy="1325563"/>
          </a:xfrm>
        </p:spPr>
        <p:txBody>
          <a:bodyPr>
            <a:normAutofit/>
          </a:bodyPr>
          <a:lstStyle/>
          <a:p>
            <a:pPr algn="r"/>
            <a:r>
              <a:rPr lang="en-US" dirty="0">
                <a:latin typeface="Times New Roman" panose="02020603050405020304" pitchFamily="18" charset="0"/>
                <a:cs typeface="Times New Roman" panose="02020603050405020304" pitchFamily="18" charset="0"/>
              </a:rPr>
              <a:t>Visualization</a:t>
            </a:r>
          </a:p>
        </p:txBody>
      </p:sp>
      <p:pic>
        <p:nvPicPr>
          <p:cNvPr id="7" name="Picture 4" descr="No description has been provided for this image">
            <a:extLst>
              <a:ext uri="{FF2B5EF4-FFF2-40B4-BE49-F238E27FC236}">
                <a16:creationId xmlns:a16="http://schemas.microsoft.com/office/drawing/2014/main" id="{9C14D018-EA90-4BE8-9E42-00F7189DD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882" y="0"/>
            <a:ext cx="6320118" cy="6800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ourism - Paris tower Vector Icons free download in SVG, PNG Form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7657" y="1252175"/>
            <a:ext cx="1506248" cy="150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649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12" name="Rectangle 11">
            <a:extLst>
              <a:ext uri="{FF2B5EF4-FFF2-40B4-BE49-F238E27FC236}">
                <a16:creationId xmlns:a16="http://schemas.microsoft.com/office/drawing/2014/main" id="{0E68C460-89AF-4B9B-8856-4FD2DCD6277D}"/>
              </a:ext>
            </a:extLst>
          </p:cNvPr>
          <p:cNvSpPr/>
          <p:nvPr/>
        </p:nvSpPr>
        <p:spPr>
          <a:xfrm>
            <a:off x="-476655" y="2848803"/>
            <a:ext cx="6454872" cy="2862322"/>
          </a:xfrm>
          <a:prstGeom prst="rect">
            <a:avLst/>
          </a:prstGeom>
          <a:noFill/>
        </p:spPr>
        <p:txBody>
          <a:bodyPr wrap="square" lIns="91440" tIns="45720" rIns="91440" bIns="45720">
            <a:spAutoFit/>
          </a:bodyPr>
          <a:lstStyle/>
          <a:p>
            <a:pPr algn="ctr"/>
            <a:r>
              <a:rPr lang="en-US" sz="3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Madrid</a:t>
            </a:r>
            <a:endPar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endParaRPr>
          </a:p>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     </a:t>
            </a:r>
            <a:r>
              <a:rPr lang="en-US" sz="3600" dirty="0">
                <a:ln w="0"/>
                <a:solidFill>
                  <a:srgbClr val="00B050"/>
                </a:solidFill>
                <a:effectLst>
                  <a:reflection blurRad="6350" endPos="0" dir="5400000" sy="-90000" algn="bl" rotWithShape="0"/>
                </a:effectLst>
              </a:rPr>
              <a:t>Most of information are from </a:t>
            </a:r>
            <a:r>
              <a:rPr lang="en-US" sz="3600" dirty="0" err="1">
                <a:ln w="0"/>
                <a:solidFill>
                  <a:srgbClr val="00B050"/>
                </a:solidFill>
                <a:effectLst>
                  <a:reflection blurRad="6350" endPos="0" dir="5400000" sy="-90000" algn="bl" rotWithShape="0"/>
                </a:effectLst>
              </a:rPr>
              <a:t>centro</a:t>
            </a:r>
            <a:endParaRPr lang="en-US" sz="3600" dirty="0">
              <a:ln w="0"/>
              <a:solidFill>
                <a:srgbClr val="00B050"/>
              </a:solidFill>
              <a:effectLst>
                <a:reflection blurRad="6350" endPos="0" dir="5400000" sy="-90000" algn="bl" rotWithShape="0"/>
              </a:effectLst>
            </a:endParaRPr>
          </a:p>
          <a:p>
            <a:pPr algn="ctr"/>
            <a:r>
              <a:rPr lang="en-US" sz="3600" dirty="0">
                <a:ln w="0"/>
                <a:solidFill>
                  <a:srgbClr val="00B050"/>
                </a:solidFill>
                <a:effectLst>
                  <a:reflection blurRad="6350" endPos="0" dir="5400000" sy="-90000" algn="bl" rotWithShape="0"/>
                </a:effectLst>
              </a:rPr>
              <a:t>Also the best hotels are over there</a:t>
            </a:r>
          </a:p>
        </p:txBody>
      </p:sp>
      <p:sp>
        <p:nvSpPr>
          <p:cNvPr id="14" name="Title 1">
            <a:extLst>
              <a:ext uri="{FF2B5EF4-FFF2-40B4-BE49-F238E27FC236}">
                <a16:creationId xmlns:a16="http://schemas.microsoft.com/office/drawing/2014/main" id="{215DCD4C-6F72-4941-9E26-4DE087E8955F}"/>
              </a:ext>
            </a:extLst>
          </p:cNvPr>
          <p:cNvSpPr>
            <a:spLocks noGrp="1"/>
          </p:cNvSpPr>
          <p:nvPr>
            <p:ph type="title"/>
          </p:nvPr>
        </p:nvSpPr>
        <p:spPr>
          <a:xfrm>
            <a:off x="-5950018" y="27909"/>
            <a:ext cx="10515600" cy="1325563"/>
          </a:xfrm>
        </p:spPr>
        <p:txBody>
          <a:bodyPr>
            <a:normAutofit/>
          </a:bodyPr>
          <a:lstStyle/>
          <a:p>
            <a:pPr algn="r"/>
            <a:r>
              <a:rPr lang="en-US" dirty="0">
                <a:latin typeface="Times New Roman" panose="02020603050405020304" pitchFamily="18" charset="0"/>
                <a:cs typeface="Times New Roman" panose="02020603050405020304" pitchFamily="18" charset="0"/>
              </a:rPr>
              <a:t>Visualization</a:t>
            </a:r>
          </a:p>
        </p:txBody>
      </p:sp>
      <p:pic>
        <p:nvPicPr>
          <p:cNvPr id="8" name="Picture 2" descr="No description has been provided for this image">
            <a:extLst>
              <a:ext uri="{FF2B5EF4-FFF2-40B4-BE49-F238E27FC236}">
                <a16:creationId xmlns:a16="http://schemas.microsoft.com/office/drawing/2014/main" id="{E010C14B-1CE9-4148-9BBA-53CC9B255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388" y="0"/>
            <a:ext cx="6937612" cy="6800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l madrid Basic Straight Fla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0833" y="1353472"/>
            <a:ext cx="1399895" cy="1399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35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12" name="Rectangle 11">
            <a:extLst>
              <a:ext uri="{FF2B5EF4-FFF2-40B4-BE49-F238E27FC236}">
                <a16:creationId xmlns:a16="http://schemas.microsoft.com/office/drawing/2014/main" id="{0E68C460-89AF-4B9B-8856-4FD2DCD6277D}"/>
              </a:ext>
            </a:extLst>
          </p:cNvPr>
          <p:cNvSpPr/>
          <p:nvPr/>
        </p:nvSpPr>
        <p:spPr>
          <a:xfrm>
            <a:off x="-1" y="2848803"/>
            <a:ext cx="5978217" cy="2862322"/>
          </a:xfrm>
          <a:prstGeom prst="rect">
            <a:avLst/>
          </a:prstGeom>
          <a:noFill/>
        </p:spPr>
        <p:txBody>
          <a:bodyPr wrap="square" lIns="91440" tIns="45720" rIns="91440" bIns="45720">
            <a:spAutoFit/>
          </a:bodyPr>
          <a:lstStyle/>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Berlin</a:t>
            </a:r>
          </a:p>
          <a:p>
            <a:pPr algn="ctr"/>
            <a:r>
              <a:rPr lang="en-US" sz="3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endPos="0" dir="5400000" sy="-90000" algn="bl" rotWithShape="0"/>
                </a:effectLst>
              </a:rPr>
              <a:t>     </a:t>
            </a:r>
            <a:r>
              <a:rPr lang="en-US" sz="3600" dirty="0" err="1">
                <a:ln w="0"/>
                <a:solidFill>
                  <a:srgbClr val="00B050"/>
                </a:solidFill>
                <a:effectLst>
                  <a:reflection blurRad="6350" endPos="0" dir="5400000" sy="-90000" algn="bl" rotWithShape="0"/>
                </a:effectLst>
              </a:rPr>
              <a:t>Mitte</a:t>
            </a:r>
            <a:r>
              <a:rPr lang="en-US" sz="3600" dirty="0">
                <a:ln w="0"/>
                <a:solidFill>
                  <a:srgbClr val="00B050"/>
                </a:solidFill>
                <a:effectLst>
                  <a:reflection blurRad="6350" endPos="0" dir="5400000" sy="-90000" algn="bl" rotWithShape="0"/>
                </a:effectLst>
              </a:rPr>
              <a:t> has better </a:t>
            </a:r>
            <a:r>
              <a:rPr lang="en-US" sz="3600" dirty="0" smtClean="0">
                <a:ln w="0"/>
                <a:solidFill>
                  <a:srgbClr val="00B050"/>
                </a:solidFill>
                <a:effectLst>
                  <a:reflection blurRad="6350" endPos="0" dir="5400000" sy="-90000" algn="bl" rotWithShape="0"/>
                </a:effectLst>
              </a:rPr>
              <a:t>hotels</a:t>
            </a:r>
            <a:endParaRPr lang="en-US" sz="3600" dirty="0">
              <a:ln w="0"/>
              <a:solidFill>
                <a:srgbClr val="00B050"/>
              </a:solidFill>
              <a:effectLst>
                <a:reflection blurRad="6350" endPos="0" dir="5400000" sy="-90000" algn="bl" rotWithShape="0"/>
              </a:effectLst>
            </a:endParaRPr>
          </a:p>
          <a:p>
            <a:pPr algn="ctr"/>
            <a:r>
              <a:rPr lang="en-US" sz="3600" dirty="0" smtClean="0">
                <a:ln w="0"/>
                <a:solidFill>
                  <a:srgbClr val="00B050"/>
                </a:solidFill>
                <a:effectLst>
                  <a:reflection blurRad="6350" endPos="0" dir="5400000" sy="-90000" algn="bl" rotWithShape="0"/>
                </a:effectLst>
              </a:rPr>
              <a:t>Also</a:t>
            </a:r>
            <a:endParaRPr lang="en-US" sz="3600" dirty="0">
              <a:ln w="0"/>
              <a:solidFill>
                <a:srgbClr val="00B050"/>
              </a:solidFill>
              <a:effectLst>
                <a:reflection blurRad="6350" endPos="0" dir="5400000" sy="-90000" algn="bl" rotWithShape="0"/>
              </a:effectLst>
            </a:endParaRPr>
          </a:p>
          <a:p>
            <a:pPr algn="ctr"/>
            <a:r>
              <a:rPr lang="en-US" sz="3600" dirty="0" err="1">
                <a:ln w="0"/>
                <a:solidFill>
                  <a:srgbClr val="00B050"/>
                </a:solidFill>
                <a:effectLst>
                  <a:reflection blurRad="6350" endPos="0" dir="5400000" sy="-90000" algn="bl" rotWithShape="0"/>
                </a:effectLst>
              </a:rPr>
              <a:t>Charlottenburg</a:t>
            </a:r>
            <a:r>
              <a:rPr lang="en-US" sz="3600" dirty="0">
                <a:ln w="0"/>
                <a:solidFill>
                  <a:srgbClr val="00B050"/>
                </a:solidFill>
                <a:effectLst>
                  <a:reflection blurRad="6350" endPos="0" dir="5400000" sy="-90000" algn="bl" rotWithShape="0"/>
                </a:effectLst>
              </a:rPr>
              <a:t> is not good idea</a:t>
            </a:r>
          </a:p>
        </p:txBody>
      </p:sp>
      <p:sp>
        <p:nvSpPr>
          <p:cNvPr id="14" name="Title 1">
            <a:extLst>
              <a:ext uri="{FF2B5EF4-FFF2-40B4-BE49-F238E27FC236}">
                <a16:creationId xmlns:a16="http://schemas.microsoft.com/office/drawing/2014/main" id="{215DCD4C-6F72-4941-9E26-4DE087E8955F}"/>
              </a:ext>
            </a:extLst>
          </p:cNvPr>
          <p:cNvSpPr>
            <a:spLocks noGrp="1"/>
          </p:cNvSpPr>
          <p:nvPr>
            <p:ph type="title"/>
          </p:nvPr>
        </p:nvSpPr>
        <p:spPr>
          <a:xfrm>
            <a:off x="-5950018" y="27909"/>
            <a:ext cx="10515600" cy="1325563"/>
          </a:xfrm>
        </p:spPr>
        <p:txBody>
          <a:bodyPr>
            <a:normAutofit/>
          </a:bodyPr>
          <a:lstStyle/>
          <a:p>
            <a:pPr algn="r"/>
            <a:r>
              <a:rPr lang="en-US" dirty="0">
                <a:latin typeface="Times New Roman" panose="02020603050405020304" pitchFamily="18" charset="0"/>
                <a:cs typeface="Times New Roman" panose="02020603050405020304" pitchFamily="18" charset="0"/>
              </a:rPr>
              <a:t>Visualization</a:t>
            </a:r>
          </a:p>
        </p:txBody>
      </p:sp>
      <p:pic>
        <p:nvPicPr>
          <p:cNvPr id="7" name="Picture 2" descr="No description has been provided for this image">
            <a:extLst>
              <a:ext uri="{FF2B5EF4-FFF2-40B4-BE49-F238E27FC236}">
                <a16:creationId xmlns:a16="http://schemas.microsoft.com/office/drawing/2014/main" id="{BA60AFE5-EAE2-4E19-B2EB-439EA413D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399" y="0"/>
            <a:ext cx="6705599" cy="68008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erlin, wall, germany icon - Download on Iconfi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5670" y="1353472"/>
            <a:ext cx="1306874" cy="130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70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8" name="Content Placeholder 2"/>
          <p:cNvSpPr>
            <a:spLocks noGrp="1"/>
          </p:cNvSpPr>
          <p:nvPr>
            <p:ph idx="1"/>
          </p:nvPr>
        </p:nvSpPr>
        <p:spPr>
          <a:xfrm>
            <a:off x="838200" y="1825625"/>
            <a:ext cx="4282440" cy="4351338"/>
          </a:xfrm>
        </p:spPr>
        <p:txBody>
          <a:bodyPr>
            <a:normAutofit fontScale="62500" lnSpcReduction="20000"/>
          </a:bodyPr>
          <a:lstStyle/>
          <a:p>
            <a:r>
              <a:rPr lang="en-US" dirty="0"/>
              <a:t>it is a line graph titled "distance from center". The x-axis is labeled "each data" and the y-axis is labeled "counts".</a:t>
            </a:r>
          </a:p>
          <a:p>
            <a:r>
              <a:rPr lang="en-US" dirty="0"/>
              <a:t>The line graph displays the counts of data points at various distances from the center. The distance starts at zero and goes up to 600 in increments of 100.</a:t>
            </a:r>
          </a:p>
          <a:p>
            <a:r>
              <a:rPr lang="en-US" dirty="0"/>
              <a:t>However, we can see some general trends. The counts appear to be highest at a distance of 100 and then steadily decrease as the distance from the center increases. There appears to be a bit of a bump in counts around 400 distance units from the center. most of the hotels are located in the center of the city so that the distance from the hotels to the center of the city in most cases is equal to 0.</a:t>
            </a:r>
          </a:p>
          <a:p>
            <a:endParaRPr lang="en-US" dirty="0"/>
          </a:p>
        </p:txBody>
      </p:sp>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120640" y="2160264"/>
            <a:ext cx="6746966" cy="3797082"/>
          </a:xfrm>
          <a:prstGeom prst="rect">
            <a:avLst/>
          </a:prstGeom>
        </p:spPr>
      </p:pic>
    </p:spTree>
    <p:extLst>
      <p:ext uri="{BB962C8B-B14F-4D97-AF65-F5344CB8AC3E}">
        <p14:creationId xmlns:p14="http://schemas.microsoft.com/office/powerpoint/2010/main" val="2281229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5" name="Rectangle 4">
            <a:extLst>
              <a:ext uri="{FF2B5EF4-FFF2-40B4-BE49-F238E27FC236}">
                <a16:creationId xmlns:a16="http://schemas.microsoft.com/office/drawing/2014/main" id="{C4D261D6-5AF9-48FF-A2ED-BF89E477E4AF}"/>
              </a:ext>
            </a:extLst>
          </p:cNvPr>
          <p:cNvSpPr/>
          <p:nvPr/>
        </p:nvSpPr>
        <p:spPr>
          <a:xfrm>
            <a:off x="615459" y="1600160"/>
            <a:ext cx="10961081" cy="1569660"/>
          </a:xfrm>
          <a:prstGeom prst="rect">
            <a:avLst/>
          </a:prstGeom>
          <a:noFill/>
        </p:spPr>
        <p:txBody>
          <a:bodyPr wrap="square" lIns="91440" tIns="45720" rIns="91440" bIns="45720">
            <a:spAutoFit/>
          </a:bodyPr>
          <a:lstStyle/>
          <a:p>
            <a:pPr algn="ctr"/>
            <a:r>
              <a:rPr lang="en-US" sz="4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We used </a:t>
            </a:r>
            <a:r>
              <a:rPr lang="en-US" sz="4000" dirty="0" smtClean="0">
                <a:latin typeface="Times New Roman" panose="02020603050405020304" pitchFamily="18" charset="0"/>
                <a:cs typeface="Times New Roman" panose="02020603050405020304" pitchFamily="18" charset="0"/>
                <a:hlinkClick r:id="rId3"/>
              </a:rPr>
              <a:t>www.booking.com</a:t>
            </a:r>
            <a:endParaRPr lang="en-US" sz="4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n-US" sz="48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Contains reservation information of hotels</a:t>
            </a:r>
            <a:endParaRPr lang="en-US" sz="4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7" name="Picture 2" descr="رسانه موردی ۱ نماگرفت">
            <a:extLst>
              <a:ext uri="{FF2B5EF4-FFF2-40B4-BE49-F238E27FC236}">
                <a16:creationId xmlns:a16="http://schemas.microsoft.com/office/drawing/2014/main" id="{21EC7D13-07CD-450E-A8DB-953FBCABF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8349" y="3289579"/>
            <a:ext cx="6275302" cy="32621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Data Scraping </a:t>
            </a:r>
          </a:p>
        </p:txBody>
      </p:sp>
      <p:pic>
        <p:nvPicPr>
          <p:cNvPr id="10" name="Picture 9"/>
          <p:cNvPicPr>
            <a:picLocks noChangeAspect="1"/>
          </p:cNvPicPr>
          <p:nvPr/>
        </p:nvPicPr>
        <p:blipFill>
          <a:blip r:embed="rId5"/>
          <a:stretch>
            <a:fillRect/>
          </a:stretch>
        </p:blipFill>
        <p:spPr>
          <a:xfrm>
            <a:off x="9554012" y="474040"/>
            <a:ext cx="2133898" cy="1276528"/>
          </a:xfrm>
          <a:prstGeom prst="rect">
            <a:avLst/>
          </a:prstGeom>
        </p:spPr>
      </p:pic>
    </p:spTree>
    <p:extLst>
      <p:ext uri="{BB962C8B-B14F-4D97-AF65-F5344CB8AC3E}">
        <p14:creationId xmlns:p14="http://schemas.microsoft.com/office/powerpoint/2010/main" val="34912084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8" name="Content Placeholder 2"/>
          <p:cNvSpPr>
            <a:spLocks noGrp="1"/>
          </p:cNvSpPr>
          <p:nvPr>
            <p:ph idx="1"/>
          </p:nvPr>
        </p:nvSpPr>
        <p:spPr>
          <a:xfrm>
            <a:off x="838200" y="1825625"/>
            <a:ext cx="4282440" cy="4351338"/>
          </a:xfrm>
        </p:spPr>
        <p:txBody>
          <a:bodyPr>
            <a:normAutofit fontScale="92500" lnSpcReduction="10000"/>
          </a:bodyPr>
          <a:lstStyle/>
          <a:p>
            <a:r>
              <a:rPr lang="en-US" dirty="0"/>
              <a:t>In the specific image, the x-axis appears to represent each data and the y-axis appears to represent the value.</a:t>
            </a:r>
          </a:p>
          <a:p>
            <a:r>
              <a:rPr lang="en-US" dirty="0"/>
              <a:t>this show that the rating of the hotels are mostly between 7 - 9 but there are some hotels that are out of range and can be considered as outliers. for example one of </a:t>
            </a:r>
            <a:r>
              <a:rPr lang="en-US" dirty="0" err="1"/>
              <a:t>tham</a:t>
            </a:r>
            <a:r>
              <a:rPr lang="en-US" dirty="0"/>
              <a:t> has rating less than 5.</a:t>
            </a:r>
          </a:p>
          <a:p>
            <a:endParaRPr lang="en-US" dirty="0"/>
          </a:p>
        </p:txBody>
      </p:sp>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120640" y="2251992"/>
            <a:ext cx="6453747" cy="3705354"/>
          </a:xfrm>
          <a:prstGeom prst="rect">
            <a:avLst/>
          </a:prstGeom>
        </p:spPr>
      </p:pic>
    </p:spTree>
    <p:extLst>
      <p:ext uri="{BB962C8B-B14F-4D97-AF65-F5344CB8AC3E}">
        <p14:creationId xmlns:p14="http://schemas.microsoft.com/office/powerpoint/2010/main" val="2478115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8" name="Content Placeholder 2"/>
          <p:cNvSpPr>
            <a:spLocks noGrp="1"/>
          </p:cNvSpPr>
          <p:nvPr>
            <p:ph idx="1"/>
          </p:nvPr>
        </p:nvSpPr>
        <p:spPr>
          <a:xfrm>
            <a:off x="838200" y="1825625"/>
            <a:ext cx="4282440" cy="4351338"/>
          </a:xfrm>
        </p:spPr>
        <p:txBody>
          <a:bodyPr>
            <a:normAutofit fontScale="85000" lnSpcReduction="20000"/>
          </a:bodyPr>
          <a:lstStyle/>
          <a:p>
            <a:r>
              <a:rPr lang="en-US" dirty="0"/>
              <a:t>it is a bar chart titled "distance from center". The x-axis is labeled "the hotel data" and the y-axis is labeled "distance from center". There are data points plotted for every week from 0 to 40.</a:t>
            </a:r>
          </a:p>
          <a:p>
            <a:r>
              <a:rPr lang="en-US" dirty="0"/>
              <a:t>The </a:t>
            </a:r>
            <a:r>
              <a:rPr lang="en-US" dirty="0" err="1"/>
              <a:t>barchart</a:t>
            </a:r>
            <a:r>
              <a:rPr lang="en-US" dirty="0"/>
              <a:t> shows the average distance from the center of a city. it shows that most of the hotels have 0 distance from the center of the city. in other words, most of them are located in the city center.</a:t>
            </a:r>
          </a:p>
        </p:txBody>
      </p:sp>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120640" y="2178414"/>
            <a:ext cx="6233160" cy="3998549"/>
          </a:xfrm>
          <a:prstGeom prst="rect">
            <a:avLst/>
          </a:prstGeom>
        </p:spPr>
      </p:pic>
    </p:spTree>
    <p:extLst>
      <p:ext uri="{BB962C8B-B14F-4D97-AF65-F5344CB8AC3E}">
        <p14:creationId xmlns:p14="http://schemas.microsoft.com/office/powerpoint/2010/main" val="3291475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8" name="Content Placeholder 2"/>
          <p:cNvSpPr>
            <a:spLocks noGrp="1"/>
          </p:cNvSpPr>
          <p:nvPr>
            <p:ph idx="1"/>
          </p:nvPr>
        </p:nvSpPr>
        <p:spPr>
          <a:xfrm>
            <a:off x="838200" y="1825625"/>
            <a:ext cx="4282440" cy="4351338"/>
          </a:xfrm>
        </p:spPr>
        <p:txBody>
          <a:bodyPr>
            <a:normAutofit fontScale="92500" lnSpcReduction="10000"/>
          </a:bodyPr>
          <a:lstStyle/>
          <a:p>
            <a:r>
              <a:rPr lang="en-US" dirty="0"/>
              <a:t>this chart shows that the rating of the hotels has mostly been between 7 to 9. and are mostly between these numbers. here we can see some outliers that in some cases rating of a hotel has been 5 or some other number. and also in some points it has the most rating. the frequency of rating between 8-9 has been the most.</a:t>
            </a:r>
          </a:p>
        </p:txBody>
      </p:sp>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120640" y="2031616"/>
            <a:ext cx="6233160" cy="4376057"/>
          </a:xfrm>
          <a:prstGeom prst="rect">
            <a:avLst/>
          </a:prstGeom>
        </p:spPr>
      </p:pic>
    </p:spTree>
    <p:extLst>
      <p:ext uri="{BB962C8B-B14F-4D97-AF65-F5344CB8AC3E}">
        <p14:creationId xmlns:p14="http://schemas.microsoft.com/office/powerpoint/2010/main" val="2105636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8" name="Content Placeholder 2"/>
          <p:cNvSpPr>
            <a:spLocks noGrp="1"/>
          </p:cNvSpPr>
          <p:nvPr>
            <p:ph idx="1"/>
          </p:nvPr>
        </p:nvSpPr>
        <p:spPr>
          <a:xfrm>
            <a:off x="838200" y="1825625"/>
            <a:ext cx="4282440" cy="4351338"/>
          </a:xfrm>
        </p:spPr>
        <p:txBody>
          <a:bodyPr>
            <a:normAutofit/>
          </a:bodyPr>
          <a:lstStyle/>
          <a:p>
            <a:pPr algn="l"/>
            <a:r>
              <a:rPr lang="en-US" b="0" i="0" dirty="0">
                <a:effectLst/>
                <a:latin typeface="system-ui"/>
              </a:rPr>
              <a:t>It is histogram plot</a:t>
            </a:r>
            <a:r>
              <a:rPr lang="en-US" dirty="0">
                <a:latin typeface="system-ui"/>
              </a:rPr>
              <a:t> for price all hotels in these four cities.</a:t>
            </a:r>
          </a:p>
          <a:p>
            <a:pPr algn="l"/>
            <a:endParaRPr lang="en-US" b="0" i="0" dirty="0">
              <a:effectLst/>
              <a:latin typeface="system-ui"/>
            </a:endParaRPr>
          </a:p>
          <a:p>
            <a:pPr algn="l"/>
            <a:r>
              <a:rPr lang="en-US" dirty="0">
                <a:latin typeface="system-ui"/>
              </a:rPr>
              <a:t>As we see it is right skewed like salary distribution.</a:t>
            </a:r>
            <a:endParaRPr lang="en-US" b="0" i="0" dirty="0">
              <a:effectLst/>
              <a:latin typeface="system-ui"/>
            </a:endParaRPr>
          </a:p>
        </p:txBody>
      </p:sp>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No description has been provided for this image">
            <a:extLst>
              <a:ext uri="{FF2B5EF4-FFF2-40B4-BE49-F238E27FC236}">
                <a16:creationId xmlns:a16="http://schemas.microsoft.com/office/drawing/2014/main" id="{ADAB4BD1-F2F5-4B7A-BF0D-2CDB8FD2F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644" y="1927724"/>
            <a:ext cx="6423991" cy="4249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2303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8" name="Content Placeholder 2"/>
          <p:cNvSpPr>
            <a:spLocks noGrp="1"/>
          </p:cNvSpPr>
          <p:nvPr>
            <p:ph idx="1"/>
          </p:nvPr>
        </p:nvSpPr>
        <p:spPr>
          <a:xfrm>
            <a:off x="477708" y="1825625"/>
            <a:ext cx="4282440" cy="4351338"/>
          </a:xfrm>
        </p:spPr>
        <p:txBody>
          <a:bodyPr>
            <a:normAutofit/>
          </a:bodyPr>
          <a:lstStyle/>
          <a:p>
            <a:pPr algn="l"/>
            <a:r>
              <a:rPr lang="en-US" b="0" i="0" dirty="0">
                <a:effectLst/>
                <a:latin typeface="system-ui"/>
              </a:rPr>
              <a:t>It is histogram plot</a:t>
            </a:r>
            <a:r>
              <a:rPr lang="en-US" dirty="0">
                <a:latin typeface="system-ui"/>
              </a:rPr>
              <a:t> for rating all hotels in these four cities.</a:t>
            </a:r>
          </a:p>
          <a:p>
            <a:pPr algn="l"/>
            <a:endParaRPr lang="en-US" b="0" i="0" dirty="0">
              <a:effectLst/>
              <a:latin typeface="system-ui"/>
            </a:endParaRPr>
          </a:p>
          <a:p>
            <a:pPr algn="l"/>
            <a:r>
              <a:rPr lang="en-US" dirty="0">
                <a:latin typeface="system-ui"/>
              </a:rPr>
              <a:t>As we see it is left skewed</a:t>
            </a:r>
            <a:endParaRPr lang="en-US" b="0" i="0" dirty="0">
              <a:effectLst/>
              <a:latin typeface="system-ui"/>
            </a:endParaRPr>
          </a:p>
        </p:txBody>
      </p:sp>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No description has been provided for this image">
            <a:extLst>
              <a:ext uri="{FF2B5EF4-FFF2-40B4-BE49-F238E27FC236}">
                <a16:creationId xmlns:a16="http://schemas.microsoft.com/office/drawing/2014/main" id="{85B25374-9CB4-4304-A130-B9A2D7B80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634" y="1647825"/>
            <a:ext cx="7200706"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255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No description has been provided for this image">
            <a:extLst>
              <a:ext uri="{FF2B5EF4-FFF2-40B4-BE49-F238E27FC236}">
                <a16:creationId xmlns:a16="http://schemas.microsoft.com/office/drawing/2014/main" id="{6B107D9D-CC43-40B9-8E43-025FA4C7D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361" y="1553333"/>
            <a:ext cx="6542639" cy="530466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No description has been provided for this image">
            <a:extLst>
              <a:ext uri="{FF2B5EF4-FFF2-40B4-BE49-F238E27FC236}">
                <a16:creationId xmlns:a16="http://schemas.microsoft.com/office/drawing/2014/main" id="{0BF2A3AF-64E7-4271-BC08-12C485EF9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 y="1553332"/>
            <a:ext cx="5508391" cy="530466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3954780" y="94493"/>
            <a:ext cx="4282440" cy="4351338"/>
          </a:xfrm>
        </p:spPr>
        <p:txBody>
          <a:bodyPr>
            <a:normAutofit/>
          </a:bodyPr>
          <a:lstStyle/>
          <a:p>
            <a:pPr marL="0" indent="0" algn="ctr">
              <a:buNone/>
            </a:pP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ystem-ui"/>
              </a:rPr>
              <a:t>London</a:t>
            </a:r>
          </a:p>
          <a:p>
            <a:pPr marL="0" indent="0" algn="ctr">
              <a:buNone/>
            </a:pP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ystem-ui"/>
              </a:rPr>
              <a:t>Rating and Price distribution</a:t>
            </a:r>
          </a:p>
        </p:txBody>
      </p:sp>
      <p:pic>
        <p:nvPicPr>
          <p:cNvPr id="2" name="Picture 1"/>
          <p:cNvPicPr>
            <a:picLocks noChangeAspect="1"/>
          </p:cNvPicPr>
          <p:nvPr/>
        </p:nvPicPr>
        <p:blipFill>
          <a:blip r:embed="rId4"/>
          <a:stretch>
            <a:fillRect/>
          </a:stretch>
        </p:blipFill>
        <p:spPr>
          <a:xfrm>
            <a:off x="9847275" y="94493"/>
            <a:ext cx="1717708" cy="1329838"/>
          </a:xfrm>
          <a:prstGeom prst="rect">
            <a:avLst/>
          </a:prstGeom>
        </p:spPr>
      </p:pic>
      <p:pic>
        <p:nvPicPr>
          <p:cNvPr id="7" name="Picture 6"/>
          <p:cNvPicPr>
            <a:picLocks noChangeAspect="1"/>
          </p:cNvPicPr>
          <p:nvPr/>
        </p:nvPicPr>
        <p:blipFill>
          <a:blip r:embed="rId5"/>
          <a:stretch>
            <a:fillRect/>
          </a:stretch>
        </p:blipFill>
        <p:spPr>
          <a:xfrm>
            <a:off x="0" y="5957346"/>
            <a:ext cx="889984" cy="900654"/>
          </a:xfrm>
          <a:prstGeom prst="rect">
            <a:avLst/>
          </a:prstGeom>
        </p:spPr>
      </p:pic>
    </p:spTree>
    <p:extLst>
      <p:ext uri="{BB962C8B-B14F-4D97-AF65-F5344CB8AC3E}">
        <p14:creationId xmlns:p14="http://schemas.microsoft.com/office/powerpoint/2010/main" val="11319136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No description has been provided for this image">
            <a:extLst>
              <a:ext uri="{FF2B5EF4-FFF2-40B4-BE49-F238E27FC236}">
                <a16:creationId xmlns:a16="http://schemas.microsoft.com/office/drawing/2014/main" id="{B0E98488-71D9-4AE0-8746-BDC0A0F5D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0507" y="1391478"/>
            <a:ext cx="6382710" cy="537202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No description has been provided for this image">
            <a:extLst>
              <a:ext uri="{FF2B5EF4-FFF2-40B4-BE49-F238E27FC236}">
                <a16:creationId xmlns:a16="http://schemas.microsoft.com/office/drawing/2014/main" id="{26D473B8-A4FE-4086-8025-8B1486ABB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1478"/>
            <a:ext cx="5610507" cy="537202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3954780" y="94493"/>
            <a:ext cx="4282440" cy="4351338"/>
          </a:xfrm>
        </p:spPr>
        <p:txBody>
          <a:bodyPr>
            <a:normAutofit/>
          </a:bodyPr>
          <a:lstStyle/>
          <a:p>
            <a:pPr marL="0" indent="0" algn="ctr">
              <a:buNone/>
            </a:pP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ystem-ui"/>
              </a:rPr>
              <a:t>Paris</a:t>
            </a:r>
          </a:p>
          <a:p>
            <a:pPr marL="0" indent="0" algn="ctr">
              <a:buNone/>
            </a:pP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ystem-ui"/>
              </a:rPr>
              <a:t>Rating and Price distribution</a:t>
            </a:r>
          </a:p>
        </p:txBody>
      </p:sp>
      <p:pic>
        <p:nvPicPr>
          <p:cNvPr id="3074" name="Picture 2" descr="Tourism - Paris tower Vector Icons free download in SVG, PNG Form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0324" y="94493"/>
            <a:ext cx="1506248" cy="150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6595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No description has been provided for this image">
            <a:extLst>
              <a:ext uri="{FF2B5EF4-FFF2-40B4-BE49-F238E27FC236}">
                <a16:creationId xmlns:a16="http://schemas.microsoft.com/office/drawing/2014/main" id="{01D6334A-4D67-4C99-B588-8CC031760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5971"/>
            <a:ext cx="6096000" cy="537202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No description has been provided for this image">
            <a:extLst>
              <a:ext uri="{FF2B5EF4-FFF2-40B4-BE49-F238E27FC236}">
                <a16:creationId xmlns:a16="http://schemas.microsoft.com/office/drawing/2014/main" id="{843F8E60-C749-47C3-AC57-630368617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47825"/>
            <a:ext cx="6096000" cy="52101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3954780" y="94493"/>
            <a:ext cx="4282440" cy="4351338"/>
          </a:xfrm>
        </p:spPr>
        <p:txBody>
          <a:bodyPr>
            <a:normAutofit/>
          </a:bodyPr>
          <a:lstStyle/>
          <a:p>
            <a:pPr marL="0" indent="0" algn="ctr">
              <a:buNone/>
            </a:pP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ystem-ui"/>
              </a:rPr>
              <a:t>Madrid</a:t>
            </a:r>
          </a:p>
          <a:p>
            <a:pPr marL="0" indent="0" algn="ctr">
              <a:buNone/>
            </a:pP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ystem-ui"/>
              </a:rPr>
              <a:t>Rating and Price distribution</a:t>
            </a:r>
          </a:p>
        </p:txBody>
      </p:sp>
      <p:pic>
        <p:nvPicPr>
          <p:cNvPr id="4098" name="Picture 2" descr="Madrid Spain Europe Flat Icon Skyline Silhouette Design City Vector Art  Famous Buildings. Stock Vector | Adobe Sto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6771" y="225406"/>
            <a:ext cx="1260565" cy="126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6403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3954780" y="94493"/>
            <a:ext cx="4282440" cy="4351338"/>
          </a:xfrm>
        </p:spPr>
        <p:txBody>
          <a:bodyPr>
            <a:normAutofit/>
          </a:bodyPr>
          <a:lstStyle/>
          <a:p>
            <a:pPr marL="0" indent="0" algn="ctr">
              <a:buNone/>
            </a:pP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ystem-ui"/>
              </a:rPr>
              <a:t>Berlin</a:t>
            </a:r>
          </a:p>
          <a:p>
            <a:pPr marL="0" indent="0" algn="ctr">
              <a:buNone/>
            </a:pP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ystem-ui"/>
              </a:rPr>
              <a:t>Rating and Price distribution</a:t>
            </a:r>
          </a:p>
        </p:txBody>
      </p:sp>
      <p:pic>
        <p:nvPicPr>
          <p:cNvPr id="16386" name="Picture 2" descr="No description has been provided for this image">
            <a:extLst>
              <a:ext uri="{FF2B5EF4-FFF2-40B4-BE49-F238E27FC236}">
                <a16:creationId xmlns:a16="http://schemas.microsoft.com/office/drawing/2014/main" id="{6864BE14-E500-4147-A2AB-A6D16689D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7825"/>
            <a:ext cx="6096000" cy="52101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No description has been provided for this image">
            <a:extLst>
              <a:ext uri="{FF2B5EF4-FFF2-40B4-BE49-F238E27FC236}">
                <a16:creationId xmlns:a16="http://schemas.microsoft.com/office/drawing/2014/main" id="{31648E1E-B73B-4DC8-9DC8-8A71CA4EF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5" y="1647825"/>
            <a:ext cx="5953125" cy="52101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Berlin PNG Transparent, Berlin Icon Design, Berlin, Icon, Flat PNG Image  For Free Downlo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0066" y="94493"/>
            <a:ext cx="1382962" cy="1382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56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 </a:t>
            </a:r>
            <a:r>
              <a:rPr lang="en-US" sz="1800" dirty="0">
                <a:latin typeface="Times New Roman" panose="02020603050405020304" pitchFamily="18" charset="0"/>
                <a:cs typeface="Times New Roman" panose="02020603050405020304" pitchFamily="18" charset="0"/>
              </a:rPr>
              <a:t>(Scatter Plot of Distance From Center)</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188235" y="1965517"/>
            <a:ext cx="3620687" cy="2220294"/>
          </a:xfrm>
          <a:prstGeom prst="rect">
            <a:avLst/>
          </a:prstGeom>
        </p:spPr>
      </p:pic>
      <p:pic>
        <p:nvPicPr>
          <p:cNvPr id="6" name="Picture 5"/>
          <p:cNvPicPr>
            <a:picLocks noChangeAspect="1"/>
          </p:cNvPicPr>
          <p:nvPr/>
        </p:nvPicPr>
        <p:blipFill>
          <a:blip r:embed="rId5"/>
          <a:stretch>
            <a:fillRect/>
          </a:stretch>
        </p:blipFill>
        <p:spPr>
          <a:xfrm>
            <a:off x="4691816" y="4196031"/>
            <a:ext cx="3572618" cy="2264521"/>
          </a:xfrm>
          <a:prstGeom prst="rect">
            <a:avLst/>
          </a:prstGeom>
        </p:spPr>
      </p:pic>
      <p:pic>
        <p:nvPicPr>
          <p:cNvPr id="7" name="Picture 6"/>
          <p:cNvPicPr>
            <a:picLocks noChangeAspect="1"/>
          </p:cNvPicPr>
          <p:nvPr/>
        </p:nvPicPr>
        <p:blipFill>
          <a:blip r:embed="rId6"/>
          <a:stretch>
            <a:fillRect/>
          </a:stretch>
        </p:blipFill>
        <p:spPr>
          <a:xfrm>
            <a:off x="4594844" y="2007115"/>
            <a:ext cx="3593391" cy="2178696"/>
          </a:xfrm>
          <a:prstGeom prst="rect">
            <a:avLst/>
          </a:prstGeom>
        </p:spPr>
      </p:pic>
      <p:sp>
        <p:nvSpPr>
          <p:cNvPr id="8" name="Content Placeholder 2"/>
          <p:cNvSpPr>
            <a:spLocks noGrp="1"/>
          </p:cNvSpPr>
          <p:nvPr>
            <p:ph idx="1"/>
          </p:nvPr>
        </p:nvSpPr>
        <p:spPr>
          <a:xfrm>
            <a:off x="665651" y="1792787"/>
            <a:ext cx="4282440" cy="4351338"/>
          </a:xfrm>
        </p:spPr>
        <p:txBody>
          <a:bodyPr>
            <a:normAutofit lnSpcReduction="10000"/>
          </a:bodyPr>
          <a:lstStyle/>
          <a:p>
            <a:r>
              <a:rPr lang="en-US" dirty="0"/>
              <a:t>The best hotels are in center of cities mostly.</a:t>
            </a:r>
          </a:p>
          <a:p>
            <a:r>
              <a:rPr lang="en-US" dirty="0"/>
              <a:t>Far hotels from center of city are cheaper.</a:t>
            </a:r>
          </a:p>
          <a:p>
            <a:r>
              <a:rPr lang="en-US" dirty="0"/>
              <a:t>Don't worry about the poor quality of hotels by moving away from the city center</a:t>
            </a:r>
            <a:endParaRPr lang="fa-IR" dirty="0"/>
          </a:p>
          <a:p>
            <a:r>
              <a:rPr lang="en-US" dirty="0"/>
              <a:t>So if you want cheaper hotel far places sound good idea.</a:t>
            </a:r>
          </a:p>
          <a:p>
            <a:pPr marL="0" indent="0" fontAlgn="t">
              <a:buNone/>
            </a:pPr>
            <a:endParaRPr lang="en-US" dirty="0"/>
          </a:p>
        </p:txBody>
      </p:sp>
      <p:pic>
        <p:nvPicPr>
          <p:cNvPr id="9" name="Picture 8"/>
          <p:cNvPicPr>
            <a:picLocks noChangeAspect="1"/>
          </p:cNvPicPr>
          <p:nvPr/>
        </p:nvPicPr>
        <p:blipFill>
          <a:blip r:embed="rId7"/>
          <a:stretch>
            <a:fillRect/>
          </a:stretch>
        </p:blipFill>
        <p:spPr>
          <a:xfrm>
            <a:off x="8212184" y="4196031"/>
            <a:ext cx="3709850" cy="2290196"/>
          </a:xfrm>
          <a:prstGeom prst="rect">
            <a:avLst/>
          </a:prstGeom>
        </p:spPr>
      </p:pic>
    </p:spTree>
    <p:extLst>
      <p:ext uri="{BB962C8B-B14F-4D97-AF65-F5344CB8AC3E}">
        <p14:creationId xmlns:p14="http://schemas.microsoft.com/office/powerpoint/2010/main" val="2301888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5" name="Rectangle 4">
            <a:extLst>
              <a:ext uri="{FF2B5EF4-FFF2-40B4-BE49-F238E27FC236}">
                <a16:creationId xmlns:a16="http://schemas.microsoft.com/office/drawing/2014/main" id="{C4D261D6-5AF9-48FF-A2ED-BF89E477E4AF}"/>
              </a:ext>
            </a:extLst>
          </p:cNvPr>
          <p:cNvSpPr/>
          <p:nvPr/>
        </p:nvSpPr>
        <p:spPr>
          <a:xfrm>
            <a:off x="1421897" y="1690688"/>
            <a:ext cx="9597627" cy="1938992"/>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We used beautiful soup library for scrapping</a:t>
            </a:r>
            <a:endPar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r>
              <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Our dataset contains about </a:t>
            </a:r>
            <a:r>
              <a:rPr lang="en-US" sz="40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8000 samples</a:t>
            </a:r>
            <a:endPar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algn="ctr"/>
            <a:endPar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7" name="Picture 6">
            <a:extLst>
              <a:ext uri="{FF2B5EF4-FFF2-40B4-BE49-F238E27FC236}">
                <a16:creationId xmlns:a16="http://schemas.microsoft.com/office/drawing/2014/main" id="{B09F7999-0F2C-43F3-987D-7425845B27AF}"/>
              </a:ext>
            </a:extLst>
          </p:cNvPr>
          <p:cNvPicPr>
            <a:picLocks noChangeAspect="1"/>
          </p:cNvPicPr>
          <p:nvPr/>
        </p:nvPicPr>
        <p:blipFill>
          <a:blip r:embed="rId3"/>
          <a:stretch>
            <a:fillRect/>
          </a:stretch>
        </p:blipFill>
        <p:spPr>
          <a:xfrm>
            <a:off x="3306180" y="3298564"/>
            <a:ext cx="5391758" cy="3136827"/>
          </a:xfrm>
          <a:prstGeom prst="rect">
            <a:avLst/>
          </a:prstGeom>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Data Scraping </a:t>
            </a:r>
          </a:p>
        </p:txBody>
      </p:sp>
      <p:pic>
        <p:nvPicPr>
          <p:cNvPr id="8" name="Picture 7"/>
          <p:cNvPicPr>
            <a:picLocks noChangeAspect="1"/>
          </p:cNvPicPr>
          <p:nvPr/>
        </p:nvPicPr>
        <p:blipFill>
          <a:blip r:embed="rId4"/>
          <a:stretch>
            <a:fillRect/>
          </a:stretch>
        </p:blipFill>
        <p:spPr>
          <a:xfrm>
            <a:off x="9966713" y="374131"/>
            <a:ext cx="1387087" cy="1307552"/>
          </a:xfrm>
          <a:prstGeom prst="rect">
            <a:avLst/>
          </a:prstGeom>
        </p:spPr>
      </p:pic>
    </p:spTree>
    <p:extLst>
      <p:ext uri="{BB962C8B-B14F-4D97-AF65-F5344CB8AC3E}">
        <p14:creationId xmlns:p14="http://schemas.microsoft.com/office/powerpoint/2010/main" val="37705122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 </a:t>
            </a:r>
            <a:r>
              <a:rPr lang="en-US" sz="1800" dirty="0">
                <a:latin typeface="Times New Roman" panose="02020603050405020304" pitchFamily="18" charset="0"/>
                <a:cs typeface="Times New Roman" panose="02020603050405020304" pitchFamily="18" charset="0"/>
              </a:rPr>
              <a:t>(Box Plots)</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665650" y="1792786"/>
            <a:ext cx="4660729" cy="4981393"/>
          </a:xfrm>
        </p:spPr>
        <p:txBody>
          <a:bodyPr>
            <a:normAutofit fontScale="70000" lnSpcReduction="20000"/>
          </a:bodyPr>
          <a:lstStyle/>
          <a:p>
            <a:pPr fontAlgn="t"/>
            <a:r>
              <a:rPr lang="en-US" dirty="0"/>
              <a:t>The number of nights and adults are relatively stable with no outliers.</a:t>
            </a:r>
          </a:p>
          <a:p>
            <a:pPr fontAlgn="t"/>
            <a:r>
              <a:rPr lang="en-US" dirty="0"/>
              <a:t>The quality value has a few higher outliers, suggesting variability in the quality ratings provided.</a:t>
            </a:r>
          </a:p>
          <a:p>
            <a:pPr fontAlgn="t"/>
            <a:r>
              <a:rPr lang="en-US" dirty="0"/>
              <a:t>The ratings show a notable number of lower outliers, which could indicate occasional dissatisfaction among some guests despite the generally high median rating.</a:t>
            </a:r>
          </a:p>
          <a:p>
            <a:pPr fontAlgn="t"/>
            <a:r>
              <a:rPr lang="en-US" dirty="0"/>
              <a:t>There are numerous outliers below the rating of 6, showing that while most ratings are high, there are some significantly lower ratings present in the dataset.</a:t>
            </a:r>
          </a:p>
          <a:p>
            <a:pPr fontAlgn="t"/>
            <a:r>
              <a:rPr lang="en-US" dirty="0"/>
              <a:t>There are several outliers above the value of 4, indicating some higher quality values that are not common in the dataset.</a:t>
            </a:r>
          </a:p>
        </p:txBody>
      </p:sp>
      <p:pic>
        <p:nvPicPr>
          <p:cNvPr id="10" name="Picture 9"/>
          <p:cNvPicPr>
            <a:picLocks noChangeAspect="1"/>
          </p:cNvPicPr>
          <p:nvPr/>
        </p:nvPicPr>
        <p:blipFill>
          <a:blip r:embed="rId4"/>
          <a:stretch>
            <a:fillRect/>
          </a:stretch>
        </p:blipFill>
        <p:spPr>
          <a:xfrm>
            <a:off x="5146766" y="4363540"/>
            <a:ext cx="3545110" cy="2479452"/>
          </a:xfrm>
          <a:prstGeom prst="rect">
            <a:avLst/>
          </a:prstGeom>
        </p:spPr>
      </p:pic>
      <p:pic>
        <p:nvPicPr>
          <p:cNvPr id="11" name="Picture 10"/>
          <p:cNvPicPr>
            <a:picLocks noChangeAspect="1"/>
          </p:cNvPicPr>
          <p:nvPr/>
        </p:nvPicPr>
        <p:blipFill>
          <a:blip r:embed="rId5"/>
          <a:stretch>
            <a:fillRect/>
          </a:stretch>
        </p:blipFill>
        <p:spPr>
          <a:xfrm>
            <a:off x="5216710" y="1766662"/>
            <a:ext cx="3421506" cy="2611888"/>
          </a:xfrm>
          <a:prstGeom prst="rect">
            <a:avLst/>
          </a:prstGeom>
        </p:spPr>
      </p:pic>
      <p:pic>
        <p:nvPicPr>
          <p:cNvPr id="12" name="Picture 11"/>
          <p:cNvPicPr>
            <a:picLocks noChangeAspect="1"/>
          </p:cNvPicPr>
          <p:nvPr/>
        </p:nvPicPr>
        <p:blipFill>
          <a:blip r:embed="rId6"/>
          <a:stretch>
            <a:fillRect/>
          </a:stretch>
        </p:blipFill>
        <p:spPr>
          <a:xfrm>
            <a:off x="8536270" y="1705696"/>
            <a:ext cx="3420599" cy="2657845"/>
          </a:xfrm>
          <a:prstGeom prst="rect">
            <a:avLst/>
          </a:prstGeom>
        </p:spPr>
      </p:pic>
      <p:pic>
        <p:nvPicPr>
          <p:cNvPr id="3" name="Picture 2"/>
          <p:cNvPicPr>
            <a:picLocks noChangeAspect="1"/>
          </p:cNvPicPr>
          <p:nvPr/>
        </p:nvPicPr>
        <p:blipFill>
          <a:blip r:embed="rId7"/>
          <a:stretch>
            <a:fillRect/>
          </a:stretch>
        </p:blipFill>
        <p:spPr>
          <a:xfrm>
            <a:off x="8458340" y="4361131"/>
            <a:ext cx="3637865" cy="2479451"/>
          </a:xfrm>
          <a:prstGeom prst="rect">
            <a:avLst/>
          </a:prstGeom>
        </p:spPr>
      </p:pic>
      <p:pic>
        <p:nvPicPr>
          <p:cNvPr id="13" name="Picture 12"/>
          <p:cNvPicPr>
            <a:picLocks noChangeAspect="1"/>
          </p:cNvPicPr>
          <p:nvPr/>
        </p:nvPicPr>
        <p:blipFill>
          <a:blip r:embed="rId8"/>
          <a:stretch>
            <a:fillRect/>
          </a:stretch>
        </p:blipFill>
        <p:spPr>
          <a:xfrm>
            <a:off x="8421432" y="4511041"/>
            <a:ext cx="192486" cy="2091102"/>
          </a:xfrm>
          <a:prstGeom prst="rect">
            <a:avLst/>
          </a:prstGeom>
        </p:spPr>
      </p:pic>
    </p:spTree>
    <p:extLst>
      <p:ext uri="{BB962C8B-B14F-4D97-AF65-F5344CB8AC3E}">
        <p14:creationId xmlns:p14="http://schemas.microsoft.com/office/powerpoint/2010/main" val="14484554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665650" y="1792787"/>
            <a:ext cx="4783903" cy="4351338"/>
          </a:xfrm>
        </p:spPr>
        <p:txBody>
          <a:bodyPr>
            <a:normAutofit/>
          </a:bodyPr>
          <a:lstStyle/>
          <a:p>
            <a:r>
              <a:rPr lang="en-US" dirty="0"/>
              <a:t>Rooms with two beds have more reviews maybe because </a:t>
            </a:r>
            <a:r>
              <a:rPr lang="en-US" dirty="0" err="1"/>
              <a:t>pepole</a:t>
            </a:r>
            <a:r>
              <a:rPr lang="en-US" dirty="0"/>
              <a:t> in travel are family are group , so these reservations are more than </a:t>
            </a:r>
            <a:r>
              <a:rPr lang="en-US" dirty="0" err="1"/>
              <a:t>ets</a:t>
            </a:r>
            <a:r>
              <a:rPr lang="en-US" dirty="0"/>
              <a:t>.</a:t>
            </a:r>
          </a:p>
          <a:p>
            <a:r>
              <a:rPr lang="en-US" dirty="0"/>
              <a:t>And maybe because reaction in groups or family are more than solo or couple and reactions are more.</a:t>
            </a:r>
          </a:p>
          <a:p>
            <a:pPr marL="0" indent="0" fontAlgn="t">
              <a:buNone/>
            </a:pPr>
            <a:endParaRPr lang="en-US" dirty="0"/>
          </a:p>
        </p:txBody>
      </p:sp>
      <p:pic>
        <p:nvPicPr>
          <p:cNvPr id="3" name="Picture 2"/>
          <p:cNvPicPr>
            <a:picLocks noChangeAspect="1"/>
          </p:cNvPicPr>
          <p:nvPr/>
        </p:nvPicPr>
        <p:blipFill>
          <a:blip r:embed="rId4"/>
          <a:stretch>
            <a:fillRect/>
          </a:stretch>
        </p:blipFill>
        <p:spPr>
          <a:xfrm>
            <a:off x="5449554" y="2245355"/>
            <a:ext cx="6742446" cy="3898770"/>
          </a:xfrm>
          <a:prstGeom prst="rect">
            <a:avLst/>
          </a:prstGeom>
        </p:spPr>
      </p:pic>
    </p:spTree>
    <p:extLst>
      <p:ext uri="{BB962C8B-B14F-4D97-AF65-F5344CB8AC3E}">
        <p14:creationId xmlns:p14="http://schemas.microsoft.com/office/powerpoint/2010/main" val="21547415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 </a:t>
            </a:r>
            <a:r>
              <a:rPr lang="en-US" sz="1800" dirty="0">
                <a:latin typeface="Times New Roman" panose="02020603050405020304" pitchFamily="18" charset="0"/>
                <a:cs typeface="Times New Roman" panose="02020603050405020304" pitchFamily="18" charset="0"/>
              </a:rPr>
              <a:t>(Distributions) </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176030" y="1792787"/>
            <a:ext cx="6916646" cy="4614886"/>
          </a:xfrm>
          <a:prstGeom prst="rect">
            <a:avLst/>
          </a:prstGeom>
        </p:spPr>
      </p:pic>
      <p:sp>
        <p:nvSpPr>
          <p:cNvPr id="8" name="Content Placeholder 2"/>
          <p:cNvSpPr>
            <a:spLocks noGrp="1"/>
          </p:cNvSpPr>
          <p:nvPr>
            <p:ph idx="1"/>
          </p:nvPr>
        </p:nvSpPr>
        <p:spPr>
          <a:xfrm>
            <a:off x="665650" y="1690688"/>
            <a:ext cx="4783903" cy="5048779"/>
          </a:xfrm>
        </p:spPr>
        <p:txBody>
          <a:bodyPr>
            <a:normAutofit fontScale="62500" lnSpcReduction="20000"/>
          </a:bodyPr>
          <a:lstStyle/>
          <a:p>
            <a:pPr fontAlgn="t"/>
            <a:r>
              <a:rPr lang="en-US" dirty="0"/>
              <a:t>The rating distribution shows a positive skew, indicating that most guests rate their experiences highly.</a:t>
            </a:r>
          </a:p>
          <a:p>
            <a:pPr fontAlgn="t"/>
            <a:r>
              <a:rPr lang="en-US" dirty="0"/>
              <a:t>The quality values are assigned in discrete categories, with most properties falling in the middle categories.</a:t>
            </a:r>
          </a:p>
          <a:p>
            <a:pPr fontAlgn="t"/>
            <a:r>
              <a:rPr lang="en-US" dirty="0"/>
              <a:t>Both price and review distributions are right-skewed, indicating that while most properties are priced reasonably and have a moderate number of reviews, there are a few properties that are significantly more expensive or have an unusually high number of reviews.</a:t>
            </a:r>
          </a:p>
          <a:p>
            <a:pPr fontAlgn="t"/>
            <a:r>
              <a:rPr lang="en-US" dirty="0"/>
              <a:t>There are some properties with an exceptionally high number of reviews, reaching up to 25000, but these are outliers.</a:t>
            </a:r>
          </a:p>
          <a:p>
            <a:pPr fontAlgn="t"/>
            <a:r>
              <a:rPr lang="en-US" dirty="0"/>
              <a:t>The price distribution is heavily right-skewed with a long tail. Most prices are concentrated below 2000 units, with a sharp drop-off as prices increase. A few data points show prices as high as 12000 units, but these are rare.</a:t>
            </a:r>
          </a:p>
        </p:txBody>
      </p:sp>
    </p:spTree>
    <p:extLst>
      <p:ext uri="{BB962C8B-B14F-4D97-AF65-F5344CB8AC3E}">
        <p14:creationId xmlns:p14="http://schemas.microsoft.com/office/powerpoint/2010/main" val="34565259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2192000" cy="68555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656017" y="285738"/>
            <a:ext cx="4181681" cy="1716618"/>
          </a:xfrm>
          <a:prstGeom prst="rect">
            <a:avLst/>
          </a:prstGeom>
        </p:spPr>
      </p:pic>
      <p:pic>
        <p:nvPicPr>
          <p:cNvPr id="6" name="Picture 5"/>
          <p:cNvPicPr>
            <a:picLocks noChangeAspect="1"/>
          </p:cNvPicPr>
          <p:nvPr/>
        </p:nvPicPr>
        <p:blipFill>
          <a:blip r:embed="rId3"/>
          <a:stretch>
            <a:fillRect/>
          </a:stretch>
        </p:blipFill>
        <p:spPr>
          <a:xfrm>
            <a:off x="7599218" y="285738"/>
            <a:ext cx="4197194" cy="1691129"/>
          </a:xfrm>
          <a:prstGeom prst="rect">
            <a:avLst/>
          </a:prstGeom>
        </p:spPr>
      </p:pic>
      <p:pic>
        <p:nvPicPr>
          <p:cNvPr id="7" name="Picture 6"/>
          <p:cNvPicPr>
            <a:picLocks noChangeAspect="1"/>
          </p:cNvPicPr>
          <p:nvPr/>
        </p:nvPicPr>
        <p:blipFill>
          <a:blip r:embed="rId4"/>
          <a:stretch>
            <a:fillRect/>
          </a:stretch>
        </p:blipFill>
        <p:spPr>
          <a:xfrm>
            <a:off x="641617" y="1867765"/>
            <a:ext cx="4182338" cy="1672044"/>
          </a:xfrm>
          <a:prstGeom prst="rect">
            <a:avLst/>
          </a:prstGeom>
        </p:spPr>
      </p:pic>
      <p:pic>
        <p:nvPicPr>
          <p:cNvPr id="9" name="Picture 8"/>
          <p:cNvPicPr>
            <a:picLocks noChangeAspect="1"/>
          </p:cNvPicPr>
          <p:nvPr/>
        </p:nvPicPr>
        <p:blipFill>
          <a:blip r:embed="rId5"/>
          <a:stretch>
            <a:fillRect/>
          </a:stretch>
        </p:blipFill>
        <p:spPr>
          <a:xfrm>
            <a:off x="7599218" y="1868997"/>
            <a:ext cx="4197195" cy="1712472"/>
          </a:xfrm>
          <a:prstGeom prst="rect">
            <a:avLst/>
          </a:prstGeom>
        </p:spPr>
      </p:pic>
      <p:pic>
        <p:nvPicPr>
          <p:cNvPr id="10" name="Picture 9"/>
          <p:cNvPicPr>
            <a:picLocks noChangeAspect="1"/>
          </p:cNvPicPr>
          <p:nvPr/>
        </p:nvPicPr>
        <p:blipFill>
          <a:blip r:embed="rId6"/>
          <a:stretch>
            <a:fillRect/>
          </a:stretch>
        </p:blipFill>
        <p:spPr>
          <a:xfrm>
            <a:off x="627874" y="3400837"/>
            <a:ext cx="4182339" cy="1733005"/>
          </a:xfrm>
          <a:prstGeom prst="rect">
            <a:avLst/>
          </a:prstGeom>
        </p:spPr>
      </p:pic>
      <p:pic>
        <p:nvPicPr>
          <p:cNvPr id="11" name="Picture 10"/>
          <p:cNvPicPr>
            <a:picLocks noChangeAspect="1"/>
          </p:cNvPicPr>
          <p:nvPr/>
        </p:nvPicPr>
        <p:blipFill>
          <a:blip r:embed="rId7"/>
          <a:stretch>
            <a:fillRect/>
          </a:stretch>
        </p:blipFill>
        <p:spPr>
          <a:xfrm>
            <a:off x="7573821" y="3487185"/>
            <a:ext cx="4197196" cy="1733006"/>
          </a:xfrm>
          <a:prstGeom prst="rect">
            <a:avLst/>
          </a:prstGeom>
        </p:spPr>
      </p:pic>
      <p:pic>
        <p:nvPicPr>
          <p:cNvPr id="12" name="Picture 11"/>
          <p:cNvPicPr>
            <a:picLocks noChangeAspect="1"/>
          </p:cNvPicPr>
          <p:nvPr/>
        </p:nvPicPr>
        <p:blipFill>
          <a:blip r:embed="rId8"/>
          <a:stretch>
            <a:fillRect/>
          </a:stretch>
        </p:blipFill>
        <p:spPr>
          <a:xfrm>
            <a:off x="627877" y="4999001"/>
            <a:ext cx="4182338" cy="1754777"/>
          </a:xfrm>
          <a:prstGeom prst="rect">
            <a:avLst/>
          </a:prstGeom>
        </p:spPr>
      </p:pic>
      <p:pic>
        <p:nvPicPr>
          <p:cNvPr id="13" name="Picture 12"/>
          <p:cNvPicPr>
            <a:picLocks noChangeAspect="1"/>
          </p:cNvPicPr>
          <p:nvPr/>
        </p:nvPicPr>
        <p:blipFill>
          <a:blip r:embed="rId9"/>
          <a:stretch>
            <a:fillRect/>
          </a:stretch>
        </p:blipFill>
        <p:spPr>
          <a:xfrm>
            <a:off x="7585478" y="5111388"/>
            <a:ext cx="4197197" cy="1744168"/>
          </a:xfrm>
          <a:prstGeom prst="rect">
            <a:avLst/>
          </a:prstGeom>
        </p:spPr>
      </p:pic>
      <p:pic>
        <p:nvPicPr>
          <p:cNvPr id="6146" name="Picture 2" descr="All - Free miscellaneous ic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27492" y="502599"/>
            <a:ext cx="1257406" cy="12574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1"/>
          <a:stretch>
            <a:fillRect/>
          </a:stretch>
        </p:blipFill>
        <p:spPr>
          <a:xfrm>
            <a:off x="5291098" y="1774713"/>
            <a:ext cx="1717708" cy="1329838"/>
          </a:xfrm>
          <a:prstGeom prst="rect">
            <a:avLst/>
          </a:prstGeom>
        </p:spPr>
      </p:pic>
      <p:pic>
        <p:nvPicPr>
          <p:cNvPr id="4" name="Picture 3"/>
          <p:cNvPicPr>
            <a:picLocks noChangeAspect="1"/>
          </p:cNvPicPr>
          <p:nvPr/>
        </p:nvPicPr>
        <p:blipFill>
          <a:blip r:embed="rId12"/>
          <a:stretch>
            <a:fillRect/>
          </a:stretch>
        </p:blipFill>
        <p:spPr>
          <a:xfrm>
            <a:off x="0" y="5957346"/>
            <a:ext cx="889984" cy="900654"/>
          </a:xfrm>
          <a:prstGeom prst="rect">
            <a:avLst/>
          </a:prstGeom>
        </p:spPr>
      </p:pic>
      <p:pic>
        <p:nvPicPr>
          <p:cNvPr id="19" name="Picture 2" descr="Tourism - Paris tower Vector Icons free download in SVG, PNG Forma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96828" y="3539809"/>
            <a:ext cx="1506248" cy="15062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adrid Spain Europe Flat Icon Skyline Silhouette Design City Vector Art  Famous Buildings. Stock Vector | Adobe Stock"/>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27492" y="5353189"/>
            <a:ext cx="1260565" cy="12605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ating Special Lineal color ico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36924" y="-67690"/>
            <a:ext cx="1124585" cy="112458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Gui price tag - Download free icon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901786" y="-67690"/>
            <a:ext cx="1187938" cy="118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8620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 </a:t>
            </a:r>
            <a:r>
              <a:rPr lang="en-US" sz="1800" dirty="0">
                <a:latin typeface="Times New Roman" panose="02020603050405020304" pitchFamily="18" charset="0"/>
                <a:cs typeface="Times New Roman" panose="02020603050405020304" pitchFamily="18" charset="0"/>
              </a:rPr>
              <a:t>(heatmap) </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8" name="Content Placeholder 2"/>
          <p:cNvSpPr>
            <a:spLocks noGrp="1"/>
          </p:cNvSpPr>
          <p:nvPr>
            <p:ph idx="1"/>
          </p:nvPr>
        </p:nvSpPr>
        <p:spPr>
          <a:xfrm>
            <a:off x="665650" y="1690688"/>
            <a:ext cx="4783903" cy="5048779"/>
          </a:xfrm>
        </p:spPr>
        <p:txBody>
          <a:bodyPr>
            <a:normAutofit/>
          </a:bodyPr>
          <a:lstStyle/>
          <a:p>
            <a:pPr fontAlgn="t"/>
            <a:r>
              <a:rPr lang="en-US" dirty="0"/>
              <a:t>Number of nights and quality heat map</a:t>
            </a:r>
          </a:p>
          <a:p>
            <a:pPr fontAlgn="t"/>
            <a:endParaRPr lang="en-US" dirty="0"/>
          </a:p>
          <a:p>
            <a:pPr fontAlgn="t"/>
            <a:r>
              <a:rPr lang="en-US" dirty="0"/>
              <a:t>Red colors means higher price and vice versa</a:t>
            </a:r>
          </a:p>
        </p:txBody>
      </p:sp>
      <p:pic>
        <p:nvPicPr>
          <p:cNvPr id="3" name="Picture 2" descr="No description has been provided for this image">
            <a:extLst>
              <a:ext uri="{FF2B5EF4-FFF2-40B4-BE49-F238E27FC236}">
                <a16:creationId xmlns:a16="http://schemas.microsoft.com/office/drawing/2014/main" id="{1E39DD83-02DC-4007-8468-9004B4A4B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203" y="1690688"/>
            <a:ext cx="6076797" cy="50859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ata visualization Generic color lineal-colo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993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Visualization </a:t>
            </a:r>
            <a:r>
              <a:rPr lang="en-US" sz="1800" dirty="0">
                <a:latin typeface="Times New Roman" panose="02020603050405020304" pitchFamily="18" charset="0"/>
                <a:cs typeface="Times New Roman" panose="02020603050405020304" pitchFamily="18" charset="0"/>
              </a:rPr>
              <a:t>(heatmap) </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8" name="Content Placeholder 2"/>
          <p:cNvSpPr>
            <a:spLocks noGrp="1"/>
          </p:cNvSpPr>
          <p:nvPr>
            <p:ph idx="1"/>
          </p:nvPr>
        </p:nvSpPr>
        <p:spPr>
          <a:xfrm>
            <a:off x="665650" y="1690688"/>
            <a:ext cx="4783903" cy="5048779"/>
          </a:xfrm>
        </p:spPr>
        <p:txBody>
          <a:bodyPr>
            <a:normAutofit/>
          </a:bodyPr>
          <a:lstStyle/>
          <a:p>
            <a:pPr fontAlgn="t"/>
            <a:r>
              <a:rPr lang="en-US" dirty="0"/>
              <a:t>Number of nights and quality heat map</a:t>
            </a:r>
          </a:p>
          <a:p>
            <a:pPr fontAlgn="t"/>
            <a:endParaRPr lang="en-US" dirty="0"/>
          </a:p>
          <a:p>
            <a:pPr fontAlgn="t"/>
            <a:r>
              <a:rPr lang="en-US" dirty="0"/>
              <a:t>Red colors means more distance from center of city and vice versa</a:t>
            </a:r>
          </a:p>
        </p:txBody>
      </p:sp>
      <p:pic>
        <p:nvPicPr>
          <p:cNvPr id="14338" name="Picture 2" descr="No description has been provided for this image">
            <a:extLst>
              <a:ext uri="{FF2B5EF4-FFF2-40B4-BE49-F238E27FC236}">
                <a16:creationId xmlns:a16="http://schemas.microsoft.com/office/drawing/2014/main" id="{0CDD6E8D-8001-404E-8E60-2697F2308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202" y="1690688"/>
            <a:ext cx="6076797" cy="51673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ata visualization Generic color lineal-colo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127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OLS Result</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1026" name="Picture 2" descr="Data visualization Generic color lineal-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201" y="263026"/>
            <a:ext cx="1562599" cy="15625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665650" y="1792786"/>
            <a:ext cx="10881916" cy="4886687"/>
          </a:xfrm>
        </p:spPr>
        <p:txBody>
          <a:bodyPr>
            <a:normAutofit fontScale="62500" lnSpcReduction="20000"/>
          </a:bodyPr>
          <a:lstStyle/>
          <a:p>
            <a:pPr marL="0" indent="0" fontAlgn="t">
              <a:buNone/>
            </a:pPr>
            <a:r>
              <a:rPr lang="en-US" dirty="0" smtClean="0"/>
              <a:t>- </a:t>
            </a:r>
            <a:r>
              <a:rPr lang="en-US" b="1" dirty="0"/>
              <a:t>Rating</a:t>
            </a:r>
            <a:r>
              <a:rPr lang="en-US" dirty="0"/>
              <a:t>: A highly significant positive effect (</a:t>
            </a:r>
            <a:r>
              <a:rPr lang="en-US" dirty="0" err="1"/>
              <a:t>coef</a:t>
            </a:r>
            <a:r>
              <a:rPr lang="en-US" dirty="0"/>
              <a:t> = 6.836e+05) indicating that higher ratings substantially increase the price.</a:t>
            </a:r>
          </a:p>
          <a:p>
            <a:pPr marL="0" indent="0" fontAlgn="t">
              <a:buNone/>
            </a:pPr>
            <a:r>
              <a:rPr lang="en-US" dirty="0"/>
              <a:t>- </a:t>
            </a:r>
            <a:r>
              <a:rPr lang="en-US" b="1" dirty="0"/>
              <a:t>Quality value: </a:t>
            </a:r>
            <a:r>
              <a:rPr lang="en-US" dirty="0"/>
              <a:t>Significant negative effect (</a:t>
            </a:r>
            <a:r>
              <a:rPr lang="en-US" dirty="0" err="1"/>
              <a:t>coef</a:t>
            </a:r>
            <a:r>
              <a:rPr lang="en-US" dirty="0"/>
              <a:t> = -2.537e+05), meaning that higher perceived quality decreases the price, which might suggest higher quality properties are priced lower to attract more bookings.</a:t>
            </a:r>
          </a:p>
          <a:p>
            <a:pPr marL="0" indent="0" fontAlgn="t">
              <a:buNone/>
            </a:pPr>
            <a:r>
              <a:rPr lang="en-US" dirty="0"/>
              <a:t>- </a:t>
            </a:r>
            <a:r>
              <a:rPr lang="en-US" b="1" dirty="0"/>
              <a:t>Nights: </a:t>
            </a:r>
            <a:r>
              <a:rPr lang="en-US" dirty="0"/>
              <a:t>Significant positive effect (</a:t>
            </a:r>
            <a:r>
              <a:rPr lang="en-US" dirty="0" err="1"/>
              <a:t>coef</a:t>
            </a:r>
            <a:r>
              <a:rPr lang="en-US" dirty="0"/>
              <a:t> = 817.50) suggesting that longer stays are associated with higher prices.</a:t>
            </a:r>
          </a:p>
          <a:p>
            <a:pPr marL="0" indent="0" fontAlgn="t">
              <a:buNone/>
            </a:pPr>
            <a:r>
              <a:rPr lang="en-US" dirty="0"/>
              <a:t>- </a:t>
            </a:r>
            <a:r>
              <a:rPr lang="en-US" b="1" dirty="0"/>
              <a:t>Adults: </a:t>
            </a:r>
            <a:r>
              <a:rPr lang="en-US" dirty="0"/>
              <a:t>Significant positive effect (</a:t>
            </a:r>
            <a:r>
              <a:rPr lang="en-US" dirty="0" err="1"/>
              <a:t>coef</a:t>
            </a:r>
            <a:r>
              <a:rPr lang="en-US" dirty="0"/>
              <a:t> = 533.70) indicating that the price increases with the number of adults.</a:t>
            </a:r>
          </a:p>
          <a:p>
            <a:pPr marL="0" indent="0" fontAlgn="t">
              <a:buNone/>
            </a:pPr>
            <a:r>
              <a:rPr lang="en-US" dirty="0" smtClean="0"/>
              <a:t>-</a:t>
            </a:r>
            <a:r>
              <a:rPr lang="en-US" b="1" dirty="0" smtClean="0"/>
              <a:t> Review</a:t>
            </a:r>
            <a:r>
              <a:rPr lang="en-US" b="1" dirty="0"/>
              <a:t>: </a:t>
            </a:r>
            <a:r>
              <a:rPr lang="en-US" dirty="0"/>
              <a:t>Significant negative effect (</a:t>
            </a:r>
            <a:r>
              <a:rPr lang="en-US" dirty="0" err="1"/>
              <a:t>coef</a:t>
            </a:r>
            <a:r>
              <a:rPr lang="en-US" dirty="0"/>
              <a:t> = -165.95), meaning that better reviews lead to lower prices, which might indicate competitive pricing strategies</a:t>
            </a:r>
            <a:r>
              <a:rPr lang="en-US" dirty="0" smtClean="0"/>
              <a:t>.</a:t>
            </a:r>
          </a:p>
          <a:p>
            <a:pPr marL="0" indent="0" fontAlgn="t">
              <a:buNone/>
            </a:pPr>
            <a:r>
              <a:rPr lang="en-US" dirty="0" smtClean="0"/>
              <a:t>-------------------------------------------------------------------------------------------------------------------------------------------------</a:t>
            </a:r>
            <a:endParaRPr lang="en-US" dirty="0"/>
          </a:p>
          <a:p>
            <a:pPr marL="0" indent="0" fontAlgn="t">
              <a:buNone/>
            </a:pPr>
            <a:r>
              <a:rPr lang="en-US" dirty="0" smtClean="0"/>
              <a:t>- </a:t>
            </a:r>
            <a:r>
              <a:rPr lang="en-US" dirty="0"/>
              <a:t>Various specific property names significantly influence the price, either positively or negatively. For example:</a:t>
            </a:r>
          </a:p>
          <a:p>
            <a:pPr marL="0" indent="0" fontAlgn="t">
              <a:buNone/>
            </a:pPr>
            <a:r>
              <a:rPr lang="en-US" dirty="0" smtClean="0">
                <a:solidFill>
                  <a:schemeClr val="accent6">
                    <a:lumMod val="50000"/>
                  </a:schemeClr>
                </a:solidFill>
              </a:rPr>
              <a:t>  - Positive Effects:</a:t>
            </a:r>
          </a:p>
          <a:p>
            <a:pPr marL="0" indent="0" fontAlgn="t">
              <a:buNone/>
            </a:pPr>
            <a:r>
              <a:rPr lang="en-US" dirty="0" smtClean="0">
                <a:solidFill>
                  <a:schemeClr val="accent6">
                    <a:lumMod val="50000"/>
                  </a:schemeClr>
                </a:solidFill>
              </a:rPr>
              <a:t>    - "134 Kilburn road apartment" (</a:t>
            </a:r>
            <a:r>
              <a:rPr lang="en-US" dirty="0" err="1" smtClean="0">
                <a:solidFill>
                  <a:schemeClr val="accent6">
                    <a:lumMod val="50000"/>
                  </a:schemeClr>
                </a:solidFill>
              </a:rPr>
              <a:t>coef</a:t>
            </a:r>
            <a:r>
              <a:rPr lang="en-US" dirty="0" smtClean="0">
                <a:solidFill>
                  <a:schemeClr val="accent6">
                    <a:lumMod val="50000"/>
                  </a:schemeClr>
                </a:solidFill>
              </a:rPr>
              <a:t> = 9.549e+04)</a:t>
            </a:r>
          </a:p>
          <a:p>
            <a:pPr marL="0" indent="0" fontAlgn="t">
              <a:buNone/>
            </a:pPr>
            <a:r>
              <a:rPr lang="en-US" dirty="0" smtClean="0">
                <a:solidFill>
                  <a:schemeClr val="accent6">
                    <a:lumMod val="50000"/>
                  </a:schemeClr>
                </a:solidFill>
              </a:rPr>
              <a:t>    - "250 City Road 2 </a:t>
            </a:r>
            <a:r>
              <a:rPr lang="en-US" dirty="0" err="1" smtClean="0">
                <a:solidFill>
                  <a:schemeClr val="accent6">
                    <a:lumMod val="50000"/>
                  </a:schemeClr>
                </a:solidFill>
              </a:rPr>
              <a:t>Bollinder</a:t>
            </a:r>
            <a:r>
              <a:rPr lang="en-US" dirty="0" smtClean="0">
                <a:solidFill>
                  <a:schemeClr val="accent6">
                    <a:lumMod val="50000"/>
                  </a:schemeClr>
                </a:solidFill>
              </a:rPr>
              <a:t> Place" (</a:t>
            </a:r>
            <a:r>
              <a:rPr lang="en-US" dirty="0" err="1" smtClean="0">
                <a:solidFill>
                  <a:schemeClr val="accent6">
                    <a:lumMod val="50000"/>
                  </a:schemeClr>
                </a:solidFill>
              </a:rPr>
              <a:t>coef</a:t>
            </a:r>
            <a:r>
              <a:rPr lang="en-US" dirty="0" smtClean="0">
                <a:solidFill>
                  <a:schemeClr val="accent6">
                    <a:lumMod val="50000"/>
                  </a:schemeClr>
                </a:solidFill>
              </a:rPr>
              <a:t> = 6.274e+04)</a:t>
            </a:r>
          </a:p>
          <a:p>
            <a:pPr marL="0" indent="0" fontAlgn="t">
              <a:buNone/>
            </a:pPr>
            <a:r>
              <a:rPr lang="en-US" dirty="0" smtClean="0"/>
              <a:t>  </a:t>
            </a:r>
            <a:r>
              <a:rPr lang="en-US" dirty="0" smtClean="0">
                <a:solidFill>
                  <a:srgbClr val="FF0000"/>
                </a:solidFill>
              </a:rPr>
              <a:t>- Negative Effects:</a:t>
            </a:r>
          </a:p>
          <a:p>
            <a:pPr marL="0" indent="0" fontAlgn="t">
              <a:buNone/>
            </a:pPr>
            <a:r>
              <a:rPr lang="en-US" dirty="0" smtClean="0">
                <a:solidFill>
                  <a:srgbClr val="FF0000"/>
                </a:solidFill>
              </a:rPr>
              <a:t>    </a:t>
            </a:r>
            <a:r>
              <a:rPr lang="en-US" dirty="0">
                <a:solidFill>
                  <a:srgbClr val="FF0000"/>
                </a:solidFill>
              </a:rPr>
              <a:t>- "Suite Ober - </a:t>
            </a:r>
            <a:r>
              <a:rPr lang="en-US" dirty="0" err="1">
                <a:solidFill>
                  <a:srgbClr val="FF0000"/>
                </a:solidFill>
              </a:rPr>
              <a:t>Superbe</a:t>
            </a:r>
            <a:r>
              <a:rPr lang="en-US" dirty="0">
                <a:solidFill>
                  <a:srgbClr val="FF0000"/>
                </a:solidFill>
              </a:rPr>
              <a:t> </a:t>
            </a:r>
            <a:r>
              <a:rPr lang="en-US" dirty="0" err="1">
                <a:solidFill>
                  <a:srgbClr val="FF0000"/>
                </a:solidFill>
              </a:rPr>
              <a:t>Appartement</a:t>
            </a:r>
            <a:r>
              <a:rPr lang="en-US" dirty="0">
                <a:solidFill>
                  <a:srgbClr val="FF0000"/>
                </a:solidFill>
              </a:rPr>
              <a:t> à Paris" (</a:t>
            </a:r>
            <a:r>
              <a:rPr lang="en-US" dirty="0" err="1">
                <a:solidFill>
                  <a:srgbClr val="FF0000"/>
                </a:solidFill>
              </a:rPr>
              <a:t>coef</a:t>
            </a:r>
            <a:r>
              <a:rPr lang="en-US" dirty="0">
                <a:solidFill>
                  <a:srgbClr val="FF0000"/>
                </a:solidFill>
              </a:rPr>
              <a:t> = -1.75e+05)</a:t>
            </a:r>
          </a:p>
          <a:p>
            <a:pPr marL="0" indent="0" fontAlgn="t">
              <a:buNone/>
            </a:pPr>
            <a:r>
              <a:rPr lang="en-US" dirty="0">
                <a:solidFill>
                  <a:srgbClr val="FF0000"/>
                </a:solidFill>
              </a:rPr>
              <a:t>    - "2 Bed 2 Bath Close to Big Ben" (</a:t>
            </a:r>
            <a:r>
              <a:rPr lang="en-US" dirty="0" err="1">
                <a:solidFill>
                  <a:srgbClr val="FF0000"/>
                </a:solidFill>
              </a:rPr>
              <a:t>coef</a:t>
            </a:r>
            <a:r>
              <a:rPr lang="en-US" dirty="0">
                <a:solidFill>
                  <a:srgbClr val="FF0000"/>
                </a:solidFill>
              </a:rPr>
              <a:t> = -4.607e+05</a:t>
            </a:r>
            <a:r>
              <a:rPr lang="en-US" dirty="0" smtClean="0">
                <a:solidFill>
                  <a:srgbClr val="FF0000"/>
                </a:solidFill>
              </a:rPr>
              <a:t>)</a:t>
            </a:r>
            <a:endParaRPr lang="en-US" dirty="0">
              <a:solidFill>
                <a:srgbClr val="FF0000"/>
              </a:solidFill>
            </a:endParaRPr>
          </a:p>
          <a:p>
            <a:pPr marL="0" indent="0" fontAlgn="t">
              <a:buNone/>
            </a:pPr>
            <a:endParaRPr lang="en-US" dirty="0"/>
          </a:p>
        </p:txBody>
      </p:sp>
    </p:spTree>
    <p:extLst>
      <p:ext uri="{BB962C8B-B14F-4D97-AF65-F5344CB8AC3E}">
        <p14:creationId xmlns:p14="http://schemas.microsoft.com/office/powerpoint/2010/main" val="35915697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11190"/>
            <a:ext cx="12192000" cy="68555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66057" y="470263"/>
            <a:ext cx="11086012" cy="59374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smtClean="0">
                <a:solidFill>
                  <a:schemeClr val="tx2"/>
                </a:solidFill>
                <a:latin typeface="Times New Roman" panose="02020603050405020304" pitchFamily="18" charset="0"/>
                <a:cs typeface="Times New Roman" panose="02020603050405020304" pitchFamily="18" charset="0"/>
              </a:rPr>
              <a:t>Tnx</a:t>
            </a:r>
            <a:r>
              <a:rPr lang="en-US" sz="4800" b="1" dirty="0" smtClean="0">
                <a:solidFill>
                  <a:schemeClr val="tx2"/>
                </a:solidFill>
                <a:latin typeface="Times New Roman" panose="02020603050405020304" pitchFamily="18" charset="0"/>
                <a:cs typeface="Times New Roman" panose="02020603050405020304" pitchFamily="18" charset="0"/>
              </a:rPr>
              <a:t> 4 your attention</a:t>
            </a:r>
            <a:endParaRPr lang="fa-IR" sz="4800" b="1" dirty="0" smtClean="0">
              <a:solidFill>
                <a:schemeClr val="tx2"/>
              </a:solidFill>
              <a:latin typeface="Times New Roman" panose="02020603050405020304" pitchFamily="18" charset="0"/>
              <a:cs typeface="Times New Roman" panose="02020603050405020304" pitchFamily="18" charset="0"/>
            </a:endParaRPr>
          </a:p>
          <a:p>
            <a:pPr algn="ctr"/>
            <a:r>
              <a:rPr lang="en-US" sz="2800" b="1" dirty="0" smtClean="0">
                <a:solidFill>
                  <a:schemeClr val="tx2"/>
                </a:solidFill>
                <a:latin typeface="Times New Roman" panose="02020603050405020304" pitchFamily="18" charset="0"/>
                <a:cs typeface="Times New Roman" panose="02020603050405020304" pitchFamily="18" charset="0"/>
              </a:rPr>
              <a:t>Have </a:t>
            </a:r>
            <a:r>
              <a:rPr lang="en-US" sz="2800" b="1" dirty="0">
                <a:solidFill>
                  <a:schemeClr val="tx2"/>
                </a:solidFill>
                <a:latin typeface="Times New Roman" panose="02020603050405020304" pitchFamily="18" charset="0"/>
                <a:cs typeface="Times New Roman" panose="02020603050405020304" pitchFamily="18" charset="0"/>
              </a:rPr>
              <a:t>a nice </a:t>
            </a:r>
            <a:r>
              <a:rPr lang="en-US" sz="2800" b="1" dirty="0" smtClean="0">
                <a:solidFill>
                  <a:schemeClr val="tx2"/>
                </a:solidFill>
                <a:latin typeface="Times New Roman" panose="02020603050405020304" pitchFamily="18" charset="0"/>
                <a:cs typeface="Times New Roman" panose="02020603050405020304" pitchFamily="18" charset="0"/>
              </a:rPr>
              <a:t>trip!</a:t>
            </a:r>
            <a:endParaRPr lang="en-US" sz="2800" b="1" dirty="0">
              <a:solidFill>
                <a:schemeClr val="tx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 y="5961770"/>
            <a:ext cx="889984" cy="900654"/>
          </a:xfrm>
          <a:prstGeom prst="rect">
            <a:avLst/>
          </a:prstGeom>
        </p:spPr>
      </p:pic>
      <p:pic>
        <p:nvPicPr>
          <p:cNvPr id="4098" name="Picture 2" descr="Thank You icons for free download |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863" y="-12890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ink - Free smileys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3513" y="4310742"/>
            <a:ext cx="1711099" cy="17110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5"/>
          <a:stretch>
            <a:fillRect/>
          </a:stretch>
        </p:blipFill>
        <p:spPr>
          <a:xfrm rot="1224580">
            <a:off x="9741723" y="668904"/>
            <a:ext cx="1151478" cy="688830"/>
          </a:xfrm>
          <a:prstGeom prst="rect">
            <a:avLst/>
          </a:prstGeom>
        </p:spPr>
      </p:pic>
      <p:pic>
        <p:nvPicPr>
          <p:cNvPr id="40" name="Picture 39"/>
          <p:cNvPicPr>
            <a:picLocks noChangeAspect="1"/>
          </p:cNvPicPr>
          <p:nvPr/>
        </p:nvPicPr>
        <p:blipFill>
          <a:blip r:embed="rId6"/>
          <a:stretch>
            <a:fillRect/>
          </a:stretch>
        </p:blipFill>
        <p:spPr>
          <a:xfrm rot="19946328">
            <a:off x="10711359" y="1539519"/>
            <a:ext cx="687159" cy="647758"/>
          </a:xfrm>
          <a:prstGeom prst="rect">
            <a:avLst/>
          </a:prstGeom>
        </p:spPr>
      </p:pic>
      <p:pic>
        <p:nvPicPr>
          <p:cNvPr id="43" name="Picture 2" descr="Hotel Detailed Rounded Lineal color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36420" y="553782"/>
            <a:ext cx="553323" cy="5533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Railway - Free transport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3006" y="1230795"/>
            <a:ext cx="513955" cy="51395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9"/>
          <a:stretch>
            <a:fillRect/>
          </a:stretch>
        </p:blipFill>
        <p:spPr>
          <a:xfrm rot="20844099">
            <a:off x="1335093" y="559199"/>
            <a:ext cx="663410" cy="599209"/>
          </a:xfrm>
          <a:prstGeom prst="rect">
            <a:avLst/>
          </a:prstGeom>
        </p:spPr>
      </p:pic>
      <p:pic>
        <p:nvPicPr>
          <p:cNvPr id="46" name="Picture 45"/>
          <p:cNvPicPr>
            <a:picLocks noChangeAspect="1"/>
          </p:cNvPicPr>
          <p:nvPr/>
        </p:nvPicPr>
        <p:blipFill>
          <a:blip r:embed="rId10"/>
          <a:stretch>
            <a:fillRect/>
          </a:stretch>
        </p:blipFill>
        <p:spPr>
          <a:xfrm>
            <a:off x="10606074" y="611185"/>
            <a:ext cx="727502" cy="638197"/>
          </a:xfrm>
          <a:prstGeom prst="rect">
            <a:avLst/>
          </a:prstGeom>
        </p:spPr>
      </p:pic>
      <p:pic>
        <p:nvPicPr>
          <p:cNvPr id="47" name="Picture 2" descr="Encoding - Free seo and web icon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837728">
            <a:off x="728640" y="559766"/>
            <a:ext cx="541356" cy="54135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Airplane - Free travel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0586616">
            <a:off x="646725" y="1670807"/>
            <a:ext cx="691280" cy="69128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Airplane - Free travel ico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493163">
            <a:off x="10019564" y="1399110"/>
            <a:ext cx="691280" cy="6912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13"/>
          <a:stretch>
            <a:fillRect/>
          </a:stretch>
        </p:blipFill>
        <p:spPr>
          <a:xfrm>
            <a:off x="11022634" y="2116570"/>
            <a:ext cx="621883" cy="589651"/>
          </a:xfrm>
          <a:prstGeom prst="rect">
            <a:avLst/>
          </a:prstGeom>
        </p:spPr>
      </p:pic>
      <p:pic>
        <p:nvPicPr>
          <p:cNvPr id="52" name="Picture 2" descr="Data analysis Generic color lineal-color ic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136157" y="1269612"/>
            <a:ext cx="515912" cy="5159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onte-Carlo Simulation | Brilliant Math &amp; Science Wiki"/>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863356" y="3738756"/>
            <a:ext cx="716494" cy="74993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16"/>
          <a:stretch>
            <a:fillRect/>
          </a:stretch>
        </p:blipFill>
        <p:spPr>
          <a:xfrm>
            <a:off x="603402" y="2344319"/>
            <a:ext cx="777925" cy="425120"/>
          </a:xfrm>
          <a:prstGeom prst="rect">
            <a:avLst/>
          </a:prstGeom>
        </p:spPr>
      </p:pic>
      <p:pic>
        <p:nvPicPr>
          <p:cNvPr id="56" name="Picture 55"/>
          <p:cNvPicPr>
            <a:picLocks noChangeAspect="1"/>
          </p:cNvPicPr>
          <p:nvPr/>
        </p:nvPicPr>
        <p:blipFill>
          <a:blip r:embed="rId2"/>
          <a:stretch>
            <a:fillRect/>
          </a:stretch>
        </p:blipFill>
        <p:spPr>
          <a:xfrm>
            <a:off x="11212148" y="519393"/>
            <a:ext cx="404048" cy="408892"/>
          </a:xfrm>
          <a:prstGeom prst="rect">
            <a:avLst/>
          </a:prstGeom>
        </p:spPr>
      </p:pic>
      <p:pic>
        <p:nvPicPr>
          <p:cNvPr id="57" name="Picture 56"/>
          <p:cNvPicPr>
            <a:picLocks noChangeAspect="1"/>
          </p:cNvPicPr>
          <p:nvPr/>
        </p:nvPicPr>
        <p:blipFill>
          <a:blip r:embed="rId2"/>
          <a:stretch>
            <a:fillRect/>
          </a:stretch>
        </p:blipFill>
        <p:spPr>
          <a:xfrm>
            <a:off x="10908543" y="4501613"/>
            <a:ext cx="404048" cy="408892"/>
          </a:xfrm>
          <a:prstGeom prst="rect">
            <a:avLst/>
          </a:prstGeom>
        </p:spPr>
      </p:pic>
      <p:pic>
        <p:nvPicPr>
          <p:cNvPr id="58" name="Picture 57"/>
          <p:cNvPicPr>
            <a:picLocks noChangeAspect="1"/>
          </p:cNvPicPr>
          <p:nvPr/>
        </p:nvPicPr>
        <p:blipFill>
          <a:blip r:embed="rId2"/>
          <a:stretch>
            <a:fillRect/>
          </a:stretch>
        </p:blipFill>
        <p:spPr>
          <a:xfrm>
            <a:off x="1068742" y="1083308"/>
            <a:ext cx="404048" cy="408892"/>
          </a:xfrm>
          <a:prstGeom prst="rect">
            <a:avLst/>
          </a:prstGeom>
        </p:spPr>
      </p:pic>
      <p:pic>
        <p:nvPicPr>
          <p:cNvPr id="59" name="Picture 58"/>
          <p:cNvPicPr>
            <a:picLocks noChangeAspect="1"/>
          </p:cNvPicPr>
          <p:nvPr/>
        </p:nvPicPr>
        <p:blipFill>
          <a:blip r:embed="rId2"/>
          <a:stretch>
            <a:fillRect/>
          </a:stretch>
        </p:blipFill>
        <p:spPr>
          <a:xfrm>
            <a:off x="10615640" y="1227321"/>
            <a:ext cx="404048" cy="408892"/>
          </a:xfrm>
          <a:prstGeom prst="rect">
            <a:avLst/>
          </a:prstGeom>
        </p:spPr>
      </p:pic>
      <p:pic>
        <p:nvPicPr>
          <p:cNvPr id="53" name="Picture 52"/>
          <p:cNvPicPr>
            <a:picLocks noChangeAspect="1"/>
          </p:cNvPicPr>
          <p:nvPr/>
        </p:nvPicPr>
        <p:blipFill>
          <a:blip r:embed="rId17"/>
          <a:stretch>
            <a:fillRect/>
          </a:stretch>
        </p:blipFill>
        <p:spPr>
          <a:xfrm>
            <a:off x="1484627" y="1205876"/>
            <a:ext cx="586387" cy="604156"/>
          </a:xfrm>
          <a:prstGeom prst="rect">
            <a:avLst/>
          </a:prstGeom>
        </p:spPr>
      </p:pic>
      <p:pic>
        <p:nvPicPr>
          <p:cNvPr id="60" name="Picture 59"/>
          <p:cNvPicPr>
            <a:picLocks noChangeAspect="1"/>
          </p:cNvPicPr>
          <p:nvPr/>
        </p:nvPicPr>
        <p:blipFill>
          <a:blip r:embed="rId18"/>
          <a:stretch>
            <a:fillRect/>
          </a:stretch>
        </p:blipFill>
        <p:spPr>
          <a:xfrm>
            <a:off x="10408686" y="4921143"/>
            <a:ext cx="499857" cy="494782"/>
          </a:xfrm>
          <a:prstGeom prst="rect">
            <a:avLst/>
          </a:prstGeom>
        </p:spPr>
      </p:pic>
      <p:pic>
        <p:nvPicPr>
          <p:cNvPr id="61" name="Picture 2" descr="Data visualization Generic color lineal-color ico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1559415">
            <a:off x="646404" y="3648890"/>
            <a:ext cx="503933" cy="50393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20"/>
          <a:stretch>
            <a:fillRect/>
          </a:stretch>
        </p:blipFill>
        <p:spPr>
          <a:xfrm>
            <a:off x="1531988" y="5532651"/>
            <a:ext cx="1108559" cy="858239"/>
          </a:xfrm>
          <a:prstGeom prst="rect">
            <a:avLst/>
          </a:prstGeom>
        </p:spPr>
      </p:pic>
      <p:pic>
        <p:nvPicPr>
          <p:cNvPr id="63" name="Picture 2" descr="Tourism - Paris tower Vector Icons free download in SVG, PNG Format"/>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867666" y="4971216"/>
            <a:ext cx="846944" cy="84694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Madrid Spain Europe Flat Icon Skyline Silhouette Design City Vector Art  Famous Buildings. Stock Vector | Adobe Stock"/>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07426" y="4256545"/>
            <a:ext cx="602156" cy="60215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erlin PNG Transparent, Berlin Icon Design, Berlin, Icon, Flat PNG Image  For Free Downloa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119447" y="5672531"/>
            <a:ext cx="578477" cy="57847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Rating Special Lineal color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914676">
            <a:off x="1205602" y="5061181"/>
            <a:ext cx="526321" cy="52632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Gui price tag - Download free icons"/>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54112" y="5632235"/>
            <a:ext cx="616654" cy="61665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Gui price tag - Download free icons"/>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rot="16200000">
            <a:off x="10715463" y="5672531"/>
            <a:ext cx="459533" cy="45953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7"/>
          <a:stretch>
            <a:fillRect/>
          </a:stretch>
        </p:blipFill>
        <p:spPr>
          <a:xfrm>
            <a:off x="11174996" y="5897151"/>
            <a:ext cx="418838" cy="431530"/>
          </a:xfrm>
          <a:prstGeom prst="rect">
            <a:avLst/>
          </a:prstGeom>
        </p:spPr>
      </p:pic>
      <p:pic>
        <p:nvPicPr>
          <p:cNvPr id="70" name="Picture 2" descr="All - Free miscellaneous icons"/>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9033" y="5098462"/>
            <a:ext cx="437967" cy="43796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28"/>
          <a:stretch>
            <a:fillRect/>
          </a:stretch>
        </p:blipFill>
        <p:spPr>
          <a:xfrm>
            <a:off x="1154595" y="6021841"/>
            <a:ext cx="371981" cy="385832"/>
          </a:xfrm>
          <a:prstGeom prst="rect">
            <a:avLst/>
          </a:prstGeom>
        </p:spPr>
      </p:pic>
      <p:pic>
        <p:nvPicPr>
          <p:cNvPr id="72" name="Picture 71"/>
          <p:cNvPicPr>
            <a:picLocks noChangeAspect="1"/>
          </p:cNvPicPr>
          <p:nvPr/>
        </p:nvPicPr>
        <p:blipFill>
          <a:blip r:embed="rId28"/>
          <a:stretch>
            <a:fillRect/>
          </a:stretch>
        </p:blipFill>
        <p:spPr>
          <a:xfrm>
            <a:off x="9628383" y="519393"/>
            <a:ext cx="371981" cy="385832"/>
          </a:xfrm>
          <a:prstGeom prst="rect">
            <a:avLst/>
          </a:prstGeom>
        </p:spPr>
      </p:pic>
      <p:pic>
        <p:nvPicPr>
          <p:cNvPr id="73" name="Picture 72"/>
          <p:cNvPicPr>
            <a:picLocks noChangeAspect="1"/>
          </p:cNvPicPr>
          <p:nvPr/>
        </p:nvPicPr>
        <p:blipFill>
          <a:blip r:embed="rId28"/>
          <a:stretch>
            <a:fillRect/>
          </a:stretch>
        </p:blipFill>
        <p:spPr>
          <a:xfrm>
            <a:off x="10533073" y="4498691"/>
            <a:ext cx="371981" cy="385832"/>
          </a:xfrm>
          <a:prstGeom prst="rect">
            <a:avLst/>
          </a:prstGeom>
        </p:spPr>
      </p:pic>
      <p:pic>
        <p:nvPicPr>
          <p:cNvPr id="74" name="Picture 73"/>
          <p:cNvPicPr>
            <a:picLocks noChangeAspect="1"/>
          </p:cNvPicPr>
          <p:nvPr/>
        </p:nvPicPr>
        <p:blipFill>
          <a:blip r:embed="rId28"/>
          <a:stretch>
            <a:fillRect/>
          </a:stretch>
        </p:blipFill>
        <p:spPr>
          <a:xfrm>
            <a:off x="1294096" y="1820750"/>
            <a:ext cx="371981" cy="385832"/>
          </a:xfrm>
          <a:prstGeom prst="rect">
            <a:avLst/>
          </a:prstGeom>
        </p:spPr>
      </p:pic>
      <p:pic>
        <p:nvPicPr>
          <p:cNvPr id="75" name="Picture 7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45915" y="4715434"/>
            <a:ext cx="799751" cy="395406"/>
          </a:xfrm>
          <a:prstGeom prst="rect">
            <a:avLst/>
          </a:prstGeom>
        </p:spPr>
      </p:pic>
      <p:pic>
        <p:nvPicPr>
          <p:cNvPr id="76" name="Picture 7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344440" y="5996987"/>
            <a:ext cx="939865" cy="464680"/>
          </a:xfrm>
          <a:prstGeom prst="rect">
            <a:avLst/>
          </a:prstGeom>
        </p:spPr>
      </p:pic>
      <p:pic>
        <p:nvPicPr>
          <p:cNvPr id="77" name="Picture 7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061887" y="4715661"/>
            <a:ext cx="774256" cy="382801"/>
          </a:xfrm>
          <a:prstGeom prst="rect">
            <a:avLst/>
          </a:prstGeom>
        </p:spPr>
      </p:pic>
      <p:pic>
        <p:nvPicPr>
          <p:cNvPr id="50" name="Picture 4" descr="Real madrid Basic Straight Flat icon"/>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259390" y="4743895"/>
            <a:ext cx="267186" cy="26718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erlin, wall, germany icon - Download on Iconfinde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190285" y="2249914"/>
            <a:ext cx="300599" cy="30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800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2050" name="Picture 2" descr="Page 3 | big ben london tower HD wallpapers | Pxfu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198"/>
            <a:ext cx="3048000" cy="56388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0" y="0"/>
            <a:ext cx="3047997" cy="1489166"/>
          </a:xfrm>
          <a:prstGeom prst="rect">
            <a:avLst/>
          </a:prstGeom>
        </p:spPr>
      </p:pic>
      <p:pic>
        <p:nvPicPr>
          <p:cNvPr id="2054" name="Picture 6" descr="kassel-paris-eiffel-tower-at-night-vertical - Katie Kass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7997" y="1219197"/>
            <a:ext cx="3065417" cy="56388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aving Real Madrid Flag Phone background or social media sharing Free Video  24939628 Stock Video at Vecteez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3421" y="1219200"/>
            <a:ext cx="3065414" cy="5638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erlin town hall Free Stock Photos, Images, and Pictures of Berlin town h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8835" y="1219200"/>
            <a:ext cx="3013165" cy="56388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rance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7997" y="-1"/>
            <a:ext cx="3065417" cy="148916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pain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3411" y="-21636"/>
            <a:ext cx="3048000" cy="151079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ermany - Wikipe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1411" y="-21635"/>
            <a:ext cx="3030589" cy="15107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13806" y="5957346"/>
            <a:ext cx="2011680" cy="67056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Arial Black" panose="020B0A04020102020204" pitchFamily="34" charset="0"/>
              </a:rPr>
              <a:t>London</a:t>
            </a:r>
            <a:endParaRPr lang="en-US" sz="2800" dirty="0">
              <a:solidFill>
                <a:schemeClr val="tx1"/>
              </a:solidFill>
              <a:latin typeface="Arial Black" panose="020B0A04020102020204" pitchFamily="34" charset="0"/>
            </a:endParaRPr>
          </a:p>
        </p:txBody>
      </p:sp>
      <p:sp>
        <p:nvSpPr>
          <p:cNvPr id="20" name="Rectangle 19"/>
          <p:cNvSpPr/>
          <p:nvPr/>
        </p:nvSpPr>
        <p:spPr>
          <a:xfrm>
            <a:off x="9670862" y="5957346"/>
            <a:ext cx="2011680" cy="67056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Arial Black" panose="020B0A04020102020204" pitchFamily="34" charset="0"/>
              </a:rPr>
              <a:t>Berlin</a:t>
            </a:r>
            <a:endParaRPr lang="en-US" sz="2800" dirty="0">
              <a:solidFill>
                <a:schemeClr val="tx1"/>
              </a:solidFill>
              <a:latin typeface="Arial Black" panose="020B0A04020102020204" pitchFamily="34" charset="0"/>
            </a:endParaRPr>
          </a:p>
        </p:txBody>
      </p:sp>
      <p:sp>
        <p:nvSpPr>
          <p:cNvPr id="21" name="Rectangle 20"/>
          <p:cNvSpPr/>
          <p:nvPr/>
        </p:nvSpPr>
        <p:spPr>
          <a:xfrm>
            <a:off x="6605448" y="5957346"/>
            <a:ext cx="2011680" cy="67056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Arial Black" panose="020B0A04020102020204" pitchFamily="34" charset="0"/>
              </a:rPr>
              <a:t>Madrid</a:t>
            </a:r>
            <a:endParaRPr lang="en-US" sz="2800" dirty="0">
              <a:solidFill>
                <a:schemeClr val="tx1"/>
              </a:solidFill>
              <a:latin typeface="Arial Black" panose="020B0A04020102020204" pitchFamily="34" charset="0"/>
            </a:endParaRPr>
          </a:p>
        </p:txBody>
      </p:sp>
      <p:sp>
        <p:nvSpPr>
          <p:cNvPr id="22" name="Rectangle 21"/>
          <p:cNvSpPr/>
          <p:nvPr/>
        </p:nvSpPr>
        <p:spPr>
          <a:xfrm>
            <a:off x="3570511" y="5957346"/>
            <a:ext cx="2011680" cy="67056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Arial Black" panose="020B0A04020102020204" pitchFamily="34" charset="0"/>
              </a:rPr>
              <a:t>Paris</a:t>
            </a:r>
            <a:endParaRPr lang="en-US" sz="28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326416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Scraping </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Data Scraping </a:t>
            </a:r>
          </a:p>
        </p:txBody>
      </p:sp>
      <p:pic>
        <p:nvPicPr>
          <p:cNvPr id="7" name="Picture 2" descr="Hotel Detailed Rounded Lineal colo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8174" y="341516"/>
            <a:ext cx="1372779" cy="137277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89984" y="1520103"/>
            <a:ext cx="8055980" cy="646331"/>
          </a:xfrm>
          <a:prstGeom prst="rect">
            <a:avLst/>
          </a:prstGeom>
        </p:spPr>
        <p:txBody>
          <a:bodyPr wrap="square">
            <a:spAutoFit/>
          </a:bodyPr>
          <a:lstStyle/>
          <a:p>
            <a:r>
              <a:rPr lang="en-US" dirty="0"/>
              <a:t>It is the process of extracting data especially</a:t>
            </a:r>
            <a:r>
              <a:rPr lang="fa-IR" dirty="0"/>
              <a:t> </a:t>
            </a:r>
            <a:r>
              <a:rPr lang="en-US" dirty="0"/>
              <a:t>from websites. It involves using automated tools or scripts to collect large amounts of data</a:t>
            </a:r>
            <a:r>
              <a:rPr lang="fa-IR" dirty="0"/>
              <a:t>.</a:t>
            </a:r>
            <a:endParaRPr lang="en-US" dirty="0"/>
          </a:p>
        </p:txBody>
      </p:sp>
      <p:sp>
        <p:nvSpPr>
          <p:cNvPr id="10" name="Rectangle 2"/>
          <p:cNvSpPr>
            <a:spLocks noChangeArrowheads="1"/>
          </p:cNvSpPr>
          <p:nvPr/>
        </p:nvSpPr>
        <p:spPr bwMode="auto">
          <a:xfrm>
            <a:off x="889984" y="2505504"/>
            <a:ext cx="8869736"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Scrape Hotels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Initialize an empty list </a:t>
            </a:r>
            <a:r>
              <a:rPr kumimoji="0" lang="en-US" altLang="en-US" b="0" i="0" u="none" strike="noStrike" cap="none" normalizeH="0" baseline="0" dirty="0" err="1">
                <a:ln>
                  <a:noFill/>
                </a:ln>
                <a:solidFill>
                  <a:schemeClr val="tx1"/>
                </a:solidFill>
                <a:effectLst/>
                <a:latin typeface="Arial Unicode MS"/>
              </a:rPr>
              <a:t>all_hotels</a:t>
            </a:r>
            <a:r>
              <a:rPr kumimoji="0" lang="en-US" altLang="en-US" b="0" i="0" u="none" strike="noStrike" cap="none" normalizeH="0" baseline="0" dirty="0">
                <a:ln>
                  <a:noFill/>
                </a:ln>
                <a:solidFill>
                  <a:schemeClr val="tx1"/>
                </a:solidFill>
                <a:effectLst/>
              </a:rPr>
              <a:t> to store hotel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Enter a loop to </a:t>
            </a:r>
            <a:r>
              <a:rPr kumimoji="0" lang="en-US" altLang="en-US" b="1" i="0" u="none" strike="noStrike" cap="none" normalizeH="0" baseline="0" dirty="0">
                <a:ln>
                  <a:noFill/>
                </a:ln>
                <a:solidFill>
                  <a:schemeClr val="tx1"/>
                </a:solidFill>
                <a:effectLst/>
                <a:latin typeface="Arial" panose="020B0604020202020204" pitchFamily="34" charset="0"/>
              </a:rPr>
              <a:t>handle pagination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Send a </a:t>
            </a:r>
            <a:r>
              <a:rPr kumimoji="0" lang="en-US" altLang="en-US" b="1" i="0" u="none" strike="noStrike" cap="none" normalizeH="0" baseline="0" dirty="0">
                <a:ln>
                  <a:noFill/>
                </a:ln>
                <a:solidFill>
                  <a:srgbClr val="FF0000"/>
                </a:solidFill>
                <a:effectLst/>
                <a:latin typeface="Arial" panose="020B0604020202020204" pitchFamily="34" charset="0"/>
              </a:rPr>
              <a:t>GET request </a:t>
            </a:r>
            <a:r>
              <a:rPr kumimoji="0" lang="en-US" altLang="en-US" b="0" i="0" u="none" strike="noStrike" cap="none" normalizeH="0" baseline="0" dirty="0">
                <a:ln>
                  <a:noFill/>
                </a:ln>
                <a:solidFill>
                  <a:schemeClr val="tx1"/>
                </a:solidFill>
                <a:effectLst/>
                <a:latin typeface="Arial" panose="020B0604020202020204" pitchFamily="34" charset="0"/>
              </a:rPr>
              <a:t>to Booking.com with the defined headers and parameters.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Parse the HTML response with </a:t>
            </a:r>
            <a:r>
              <a:rPr kumimoji="0" lang="en-US" altLang="en-US" b="1" i="0" u="none" strike="noStrike" cap="none" normalizeH="0" baseline="0" dirty="0" err="1">
                <a:ln>
                  <a:noFill/>
                </a:ln>
                <a:solidFill>
                  <a:srgbClr val="FF0000"/>
                </a:solidFill>
                <a:effectLst/>
                <a:latin typeface="Arial" panose="020B0604020202020204" pitchFamily="34" charset="0"/>
              </a:rPr>
              <a:t>BeautifulSoup</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Extract hotel data from the current page using </a:t>
            </a:r>
            <a:r>
              <a:rPr kumimoji="0" lang="en-US" altLang="en-US" b="0" i="0" u="none" strike="noStrike" cap="none" normalizeH="0" baseline="0" dirty="0" err="1">
                <a:ln>
                  <a:noFill/>
                </a:ln>
                <a:solidFill>
                  <a:schemeClr val="tx1"/>
                </a:solidFill>
                <a:effectLst/>
                <a:latin typeface="Arial Unicode MS"/>
              </a:rPr>
              <a:t>get_hotels_from_page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Add extracted hotel data to </a:t>
            </a:r>
            <a:r>
              <a:rPr kumimoji="0" lang="en-US" altLang="en-US" b="0" i="0" u="none" strike="noStrike" cap="none" normalizeH="0" baseline="0" dirty="0" err="1">
                <a:ln>
                  <a:noFill/>
                </a:ln>
                <a:solidFill>
                  <a:schemeClr val="tx1"/>
                </a:solidFill>
                <a:effectLst/>
                <a:latin typeface="Arial Unicode MS"/>
              </a:rPr>
              <a:t>all_hotels</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Increment the </a:t>
            </a:r>
            <a:r>
              <a:rPr kumimoji="0" lang="en-US" altLang="en-US" b="0" i="0" u="none" strike="noStrike" cap="none" normalizeH="0" baseline="0" dirty="0">
                <a:ln>
                  <a:noFill/>
                </a:ln>
                <a:solidFill>
                  <a:schemeClr val="tx1"/>
                </a:solidFill>
                <a:effectLst/>
                <a:latin typeface="Arial Unicode MS"/>
              </a:rPr>
              <a:t>offset</a:t>
            </a:r>
            <a:r>
              <a:rPr kumimoji="0" lang="en-US" altLang="en-US" b="0" i="0" u="none" strike="noStrike" cap="none" normalizeH="0" baseline="0" dirty="0">
                <a:ln>
                  <a:noFill/>
                </a:ln>
                <a:solidFill>
                  <a:schemeClr val="tx1"/>
                </a:solidFill>
                <a:effectLst/>
              </a:rPr>
              <a:t> parameter to move to the next page.</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Break the loop if no more hotels are found or after 20 pages.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559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Sample</a:t>
            </a:r>
          </a:p>
        </p:txBody>
      </p:sp>
      <p:pic>
        <p:nvPicPr>
          <p:cNvPr id="7" name="Content Placeholder 6"/>
          <p:cNvPicPr>
            <a:picLocks noGrp="1" noChangeAspect="1"/>
          </p:cNvPicPr>
          <p:nvPr>
            <p:ph idx="1"/>
          </p:nvPr>
        </p:nvPicPr>
        <p:blipFill>
          <a:blip r:embed="rId2"/>
          <a:stretch>
            <a:fillRect/>
          </a:stretch>
        </p:blipFill>
        <p:spPr>
          <a:xfrm>
            <a:off x="1698611" y="2056335"/>
            <a:ext cx="8307099" cy="4351338"/>
          </a:xfrm>
          <a:prstGeom prst="rect">
            <a:avLst/>
          </a:prstGeom>
        </p:spPr>
      </p:pic>
      <p:pic>
        <p:nvPicPr>
          <p:cNvPr id="4" name="Picture 3"/>
          <p:cNvPicPr>
            <a:picLocks noChangeAspect="1"/>
          </p:cNvPicPr>
          <p:nvPr/>
        </p:nvPicPr>
        <p:blipFill>
          <a:blip r:embed="rId3"/>
          <a:stretch>
            <a:fillRect/>
          </a:stretch>
        </p:blipFill>
        <p:spPr>
          <a:xfrm>
            <a:off x="0" y="5957346"/>
            <a:ext cx="889984" cy="900654"/>
          </a:xfrm>
          <a:prstGeom prst="rect">
            <a:avLst/>
          </a:prstGeom>
        </p:spPr>
      </p:pic>
      <p:pic>
        <p:nvPicPr>
          <p:cNvPr id="1026" name="Picture 2" descr="Railway - Free transport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6497" y="341516"/>
            <a:ext cx="1508386" cy="150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701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Description </a:t>
            </a:r>
            <a:r>
              <a:rPr lang="en-US" dirty="0">
                <a:latin typeface="Times New Roman" panose="02020603050405020304" pitchFamily="18" charset="0"/>
                <a:cs typeface="Times New Roman" panose="02020603050405020304" pitchFamily="18" charset="0"/>
              </a:rPr>
              <a:t>of all columns of the </a:t>
            </a:r>
            <a:r>
              <a:rPr lang="en-US" dirty="0" err="1">
                <a:latin typeface="Times New Roman" panose="02020603050405020304" pitchFamily="18" charset="0"/>
                <a:cs typeface="Times New Roman" panose="02020603050405020304" pitchFamily="18" charset="0"/>
              </a:rPr>
              <a:t>df</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r>
              <a:rPr lang="en-US" dirty="0"/>
              <a:t>name: shows the name of the hotels in </a:t>
            </a:r>
            <a:r>
              <a:rPr lang="en-US" dirty="0" err="1"/>
              <a:t>europe</a:t>
            </a:r>
            <a:endParaRPr lang="en-US" dirty="0"/>
          </a:p>
          <a:p>
            <a:r>
              <a:rPr lang="en-US" dirty="0"/>
              <a:t>location: indicates the "city" and the "</a:t>
            </a:r>
            <a:r>
              <a:rPr lang="en-US" dirty="0" err="1"/>
              <a:t>neighbourhood</a:t>
            </a:r>
            <a:r>
              <a:rPr lang="en-US" dirty="0"/>
              <a:t>" of that hotel</a:t>
            </a:r>
          </a:p>
          <a:p>
            <a:r>
              <a:rPr lang="en-US" dirty="0"/>
              <a:t>price: shows the price of hotel in US$. </a:t>
            </a:r>
            <a:endParaRPr lang="fa-IR" dirty="0"/>
          </a:p>
          <a:p>
            <a:r>
              <a:rPr lang="en-US" dirty="0"/>
              <a:t>rating: indicates the rate of the hotel from 10.</a:t>
            </a:r>
          </a:p>
          <a:p>
            <a:r>
              <a:rPr lang="en-US" dirty="0"/>
              <a:t>quality: shows the quality of the hotel</a:t>
            </a:r>
          </a:p>
          <a:p>
            <a:r>
              <a:rPr lang="en-US" dirty="0"/>
              <a:t>review: shows how many times this hotel has been </a:t>
            </a:r>
            <a:r>
              <a:rPr lang="en-US" dirty="0" err="1"/>
              <a:t>reviewd</a:t>
            </a:r>
            <a:r>
              <a:rPr lang="en-US" dirty="0"/>
              <a:t>.</a:t>
            </a:r>
          </a:p>
          <a:p>
            <a:r>
              <a:rPr lang="en-US" dirty="0"/>
              <a:t>bed: shows the number of the beds it has.</a:t>
            </a:r>
          </a:p>
          <a:p>
            <a:r>
              <a:rPr lang="en-US" dirty="0"/>
              <a:t>distance from </a:t>
            </a:r>
            <a:r>
              <a:rPr lang="en-US" dirty="0" err="1"/>
              <a:t>centure</a:t>
            </a:r>
            <a:r>
              <a:rPr lang="en-US" dirty="0"/>
              <a:t>: shows the distance of the from </a:t>
            </a:r>
            <a:r>
              <a:rPr lang="en-US" dirty="0" err="1"/>
              <a:t>centure</a:t>
            </a:r>
            <a:r>
              <a:rPr lang="en-US" dirty="0"/>
              <a:t> of the city.</a:t>
            </a:r>
          </a:p>
          <a:p>
            <a:r>
              <a:rPr lang="en-US" dirty="0" err="1"/>
              <a:t>room_type</a:t>
            </a:r>
            <a:r>
              <a:rPr lang="en-US" dirty="0"/>
              <a:t>: shows the type of the room in the hotel that had been reserved.</a:t>
            </a:r>
          </a:p>
          <a:p>
            <a:r>
              <a:rPr lang="en-US" dirty="0"/>
              <a:t>nights: indicates the number of nights the room has been reserved.</a:t>
            </a:r>
          </a:p>
          <a:p>
            <a:r>
              <a:rPr lang="en-US" dirty="0"/>
              <a:t>adults: shows the room has been reserved for how many adults.</a:t>
            </a:r>
          </a:p>
          <a:p>
            <a:endParaRPr lang="en-US" dirty="0"/>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6" name="Picture 5"/>
          <p:cNvPicPr>
            <a:picLocks noChangeAspect="1"/>
          </p:cNvPicPr>
          <p:nvPr/>
        </p:nvPicPr>
        <p:blipFill>
          <a:blip r:embed="rId3"/>
          <a:stretch>
            <a:fillRect/>
          </a:stretch>
        </p:blipFill>
        <p:spPr>
          <a:xfrm>
            <a:off x="9929858" y="384835"/>
            <a:ext cx="1423942" cy="1286141"/>
          </a:xfrm>
          <a:prstGeom prst="rect">
            <a:avLst/>
          </a:prstGeom>
        </p:spPr>
      </p:pic>
    </p:spTree>
    <p:extLst>
      <p:ext uri="{BB962C8B-B14F-4D97-AF65-F5344CB8AC3E}">
        <p14:creationId xmlns:p14="http://schemas.microsoft.com/office/powerpoint/2010/main" val="2397866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2444"/>
            <a:ext cx="12192000" cy="68555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89984" y="686142"/>
            <a:ext cx="10457286" cy="55056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2"/>
                </a:solidFill>
                <a:latin typeface="Times New Roman" panose="02020603050405020304" pitchFamily="18" charset="0"/>
                <a:cs typeface="Times New Roman" panose="02020603050405020304" pitchFamily="18" charset="0"/>
              </a:rPr>
              <a:t>Feature Engineering</a:t>
            </a:r>
          </a:p>
        </p:txBody>
      </p:sp>
      <p:pic>
        <p:nvPicPr>
          <p:cNvPr id="4" name="Picture 3"/>
          <p:cNvPicPr>
            <a:picLocks noChangeAspect="1"/>
          </p:cNvPicPr>
          <p:nvPr/>
        </p:nvPicPr>
        <p:blipFill>
          <a:blip r:embed="rId2"/>
          <a:stretch>
            <a:fillRect/>
          </a:stretch>
        </p:blipFill>
        <p:spPr>
          <a:xfrm>
            <a:off x="0" y="5957346"/>
            <a:ext cx="889984" cy="900654"/>
          </a:xfrm>
          <a:prstGeom prst="rect">
            <a:avLst/>
          </a:prstGeom>
        </p:spPr>
      </p:pic>
      <p:pic>
        <p:nvPicPr>
          <p:cNvPr id="2054" name="Picture 6" descr="Step 2 Special Lineal colo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09" y="-971143"/>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0742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2290</Words>
  <Application>Microsoft Office PowerPoint</Application>
  <PresentationFormat>Widescreen</PresentationFormat>
  <Paragraphs>200</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Arial Black</vt:lpstr>
      <vt:lpstr>Arial Unicode MS</vt:lpstr>
      <vt:lpstr>Calibri</vt:lpstr>
      <vt:lpstr>Calibri Light</vt:lpstr>
      <vt:lpstr>system-ui</vt:lpstr>
      <vt:lpstr>Times New Roman</vt:lpstr>
      <vt:lpstr>Office Theme</vt:lpstr>
      <vt:lpstr>Data Science</vt:lpstr>
      <vt:lpstr>PowerPoint Presentation</vt:lpstr>
      <vt:lpstr>PowerPoint Presentation</vt:lpstr>
      <vt:lpstr>PowerPoint Presentation</vt:lpstr>
      <vt:lpstr>PowerPoint Presentation</vt:lpstr>
      <vt:lpstr>Data Scraping </vt:lpstr>
      <vt:lpstr>Data Sample</vt:lpstr>
      <vt:lpstr>Description of all columns of the df</vt:lpstr>
      <vt:lpstr>PowerPoint Presentation</vt:lpstr>
      <vt:lpstr>Feature Engineering</vt:lpstr>
      <vt:lpstr>Feature Encoding</vt:lpstr>
      <vt:lpstr>Null Handling</vt:lpstr>
      <vt:lpstr>Null Handling</vt:lpstr>
      <vt:lpstr>PowerPoint Presentation</vt:lpstr>
      <vt:lpstr>EDA</vt:lpstr>
      <vt:lpstr>EDA</vt:lpstr>
      <vt:lpstr>EDA</vt:lpstr>
      <vt:lpstr>Correlation Matrix</vt:lpstr>
      <vt:lpstr>Monte Carlo Simulation</vt:lpstr>
      <vt:lpstr>Monte Carlo Simulation</vt:lpstr>
      <vt:lpstr>Central Limit Theorem</vt:lpstr>
      <vt:lpstr>Hypothesis Testing</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Visualization</vt:lpstr>
      <vt:lpstr>PowerPoint Presentation</vt:lpstr>
      <vt:lpstr>PowerPoint Presentation</vt:lpstr>
      <vt:lpstr>PowerPoint Presentation</vt:lpstr>
      <vt:lpstr>PowerPoint Presentation</vt:lpstr>
      <vt:lpstr>Visualization (Scatter Plot of Distance From Center)</vt:lpstr>
      <vt:lpstr>Visualization (Box Plots)</vt:lpstr>
      <vt:lpstr>Visualization</vt:lpstr>
      <vt:lpstr>Visualization (Distributions) </vt:lpstr>
      <vt:lpstr>PowerPoint Presentation</vt:lpstr>
      <vt:lpstr>Visualization (heatmap) </vt:lpstr>
      <vt:lpstr>Visualization (heatmap) </vt:lpstr>
      <vt:lpstr>OLS 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a</dc:creator>
  <cp:lastModifiedBy>a</cp:lastModifiedBy>
  <cp:revision>259</cp:revision>
  <dcterms:created xsi:type="dcterms:W3CDTF">2024-06-09T03:01:42Z</dcterms:created>
  <dcterms:modified xsi:type="dcterms:W3CDTF">2024-06-10T15:29:36Z</dcterms:modified>
</cp:coreProperties>
</file>